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9"/>
  </p:notesMasterIdLst>
  <p:sldIdLst>
    <p:sldId id="10850" r:id="rId5"/>
    <p:sldId id="10836" r:id="rId6"/>
    <p:sldId id="10854" r:id="rId7"/>
    <p:sldId id="10838" r:id="rId8"/>
    <p:sldId id="10906" r:id="rId9"/>
    <p:sldId id="10837" r:id="rId10"/>
    <p:sldId id="10889" r:id="rId11"/>
    <p:sldId id="10859" r:id="rId12"/>
    <p:sldId id="10840" r:id="rId13"/>
    <p:sldId id="10861" r:id="rId14"/>
    <p:sldId id="10860" r:id="rId15"/>
    <p:sldId id="10869" r:id="rId16"/>
    <p:sldId id="10870" r:id="rId17"/>
    <p:sldId id="10871" r:id="rId18"/>
    <p:sldId id="10864" r:id="rId19"/>
    <p:sldId id="10863" r:id="rId20"/>
    <p:sldId id="10867" r:id="rId21"/>
    <p:sldId id="10865" r:id="rId22"/>
    <p:sldId id="10873" r:id="rId23"/>
    <p:sldId id="10874" r:id="rId24"/>
    <p:sldId id="10877" r:id="rId25"/>
    <p:sldId id="10878" r:id="rId26"/>
    <p:sldId id="10894" r:id="rId27"/>
    <p:sldId id="10893" r:id="rId28"/>
    <p:sldId id="10895" r:id="rId29"/>
    <p:sldId id="10881" r:id="rId30"/>
    <p:sldId id="10879" r:id="rId31"/>
    <p:sldId id="10880" r:id="rId32"/>
    <p:sldId id="10875" r:id="rId33"/>
    <p:sldId id="10876" r:id="rId34"/>
    <p:sldId id="10872" r:id="rId35"/>
    <p:sldId id="10882" r:id="rId36"/>
    <p:sldId id="10868" r:id="rId37"/>
    <p:sldId id="10892" r:id="rId38"/>
    <p:sldId id="10904" r:id="rId39"/>
    <p:sldId id="10896" r:id="rId40"/>
    <p:sldId id="10885" r:id="rId41"/>
    <p:sldId id="10897" r:id="rId42"/>
    <p:sldId id="10907" r:id="rId43"/>
    <p:sldId id="10905" r:id="rId44"/>
    <p:sldId id="10898" r:id="rId45"/>
    <p:sldId id="10902" r:id="rId46"/>
    <p:sldId id="10862" r:id="rId47"/>
    <p:sldId id="1090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89D54C3-D6AD-BAAC-ABC9-502D824B3A2B}" name="Tonelli, Joe" initials="TJ" userId="S::Joe.Tonelli@jenzabar.com::82bd2730-5a26-4461-b917-8aa6c6d6a6c2" providerId="AD"/>
  <p188:author id="{3DB8E1FB-A875-2F4A-3A86-E28C061EA8FB}" name="Kelley, Heidi" initials="KH" userId="S::heidi.kelley@jenzabar.com::1177e3a7-8485-4697-9c30-8b7081e2772b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farge, Thomas" initials="LT" lastIdx="1" clrIdx="0">
    <p:extLst>
      <p:ext uri="{19B8F6BF-5375-455C-9EA6-DF929625EA0E}">
        <p15:presenceInfo xmlns:p15="http://schemas.microsoft.com/office/powerpoint/2012/main" userId="S::Thomas.Lafarge@jenzabar.com::f9a8f335-ce8e-4a5c-8352-39dbb7adf3aa" providerId="AD"/>
      </p:ext>
    </p:extLst>
  </p:cmAuthor>
  <p:cmAuthor id="2" name="Tonelli, Joe" initials="TJ" lastIdx="2" clrIdx="1">
    <p:extLst>
      <p:ext uri="{19B8F6BF-5375-455C-9EA6-DF929625EA0E}">
        <p15:presenceInfo xmlns:p15="http://schemas.microsoft.com/office/powerpoint/2012/main" userId="S::Joe.Tonelli@jenzabar.com::82bd2730-5a26-4461-b917-8aa6c6d6a6c2" providerId="AD"/>
      </p:ext>
    </p:extLst>
  </p:cmAuthor>
  <p:cmAuthor id="3" name="Benedicto, Nova" initials="BN" lastIdx="2" clrIdx="2">
    <p:extLst>
      <p:ext uri="{19B8F6BF-5375-455C-9EA6-DF929625EA0E}">
        <p15:presenceInfo xmlns:p15="http://schemas.microsoft.com/office/powerpoint/2012/main" userId="S::Nova.Benedicto@jenzabar.com::782e6b00-c250-40c8-9ccb-c64c2e6ea90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87E"/>
    <a:srgbClr val="830098"/>
    <a:srgbClr val="000000"/>
    <a:srgbClr val="131927"/>
    <a:srgbClr val="336699"/>
    <a:srgbClr val="001642"/>
    <a:srgbClr val="E1F5FF"/>
    <a:srgbClr val="FF9900"/>
    <a:srgbClr val="181F3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5" autoAdjust="0"/>
    <p:restoredTop sz="85031" autoAdjust="0"/>
  </p:normalViewPr>
  <p:slideViewPr>
    <p:cSldViewPr snapToGrid="0">
      <p:cViewPr varScale="1">
        <p:scale>
          <a:sx n="94" d="100"/>
          <a:sy n="94" d="100"/>
        </p:scale>
        <p:origin x="1230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4A64C5-5F60-458A-8724-4DB232674DA7}" type="datetimeFigureOut">
              <a:rPr lang="en-US" smtClean="0"/>
              <a:t>5/30/2025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6C7A2-8B54-482F-9E99-081A606E5E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0341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Warren Wilson College is one of seven Federal Work Colleges.   All of our students work, and are employees of the college.</a:t>
            </a:r>
          </a:p>
          <a:p>
            <a:r>
              <a:rPr lang="en-US" dirty="0"/>
              <a:t>Founded in 1894 as a farm school, we have a long history of forward-looking values.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87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you can use rules to hide and show parts of this form.</a:t>
            </a:r>
          </a:p>
          <a:p>
            <a:r>
              <a:rPr lang="en-US" dirty="0"/>
              <a:t>The 5 min delay comes from the fact that the forms integration script runs every 5 mins </a:t>
            </a:r>
          </a:p>
          <a:p>
            <a:r>
              <a:rPr lang="en-US" dirty="0"/>
              <a:t>BUT...</a:t>
            </a:r>
          </a:p>
          <a:p>
            <a:r>
              <a:rPr lang="en-US" dirty="0"/>
              <a:t>if you want you could also use a stored procedure to do some of the stuff. </a:t>
            </a:r>
          </a:p>
          <a:p>
            <a:r>
              <a:rPr lang="en-US" dirty="0"/>
              <a:t>Especially in this case where it’s just database stuff happening.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8804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Think carefully about your form element names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02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Keeping it simple!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32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Form Name can have spaces in it. </a:t>
            </a:r>
          </a:p>
          <a:p>
            <a:r>
              <a:rPr lang="en-US" dirty="0"/>
              <a:t>We will use the form name in the script.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1712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were using a stored procedure</a:t>
            </a:r>
          </a:p>
          <a:p>
            <a:r>
              <a:rPr lang="en-US" dirty="0"/>
              <a:t>You would need to put that information somewhere in this table</a:t>
            </a:r>
          </a:p>
          <a:p>
            <a:r>
              <a:rPr lang="en-US" dirty="0"/>
              <a:t>to tell the script not to handle that  form name.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056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list out the current table</a:t>
            </a:r>
          </a:p>
          <a:p>
            <a:r>
              <a:rPr lang="en-US" dirty="0"/>
              <a:t>And list out any pending changes</a:t>
            </a:r>
          </a:p>
          <a:p>
            <a:r>
              <a:rPr lang="en-US" dirty="0"/>
              <a:t>Put them together with a union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17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Could add some spacing around the values for sure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999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function that processes the form can queue up a bunch of notifications to send at the end.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340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 that you can use a variety of tools to execute queries</a:t>
            </a:r>
          </a:p>
          <a:p>
            <a:r>
              <a:rPr lang="en-US" dirty="0"/>
              <a:t>We use “Windows Authentication”</a:t>
            </a:r>
          </a:p>
          <a:p>
            <a:r>
              <a:rPr lang="en-US" dirty="0"/>
              <a:t>A privileged service account runs the script from the task scheduler.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4076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1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FormFlow</a:t>
            </a:r>
            <a:r>
              <a:rPr lang="en-US" dirty="0"/>
              <a:t> Workflow (FF-Workflow) is the legacy workflow tool built into JICS.</a:t>
            </a:r>
          </a:p>
          <a:p>
            <a:r>
              <a:rPr lang="en-US" dirty="0"/>
              <a:t>Jenzabar Workflow  J-Workflow is the new product built into J1 2024.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100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seeing how to get the email addresses to send to.</a:t>
            </a:r>
          </a:p>
          <a:p>
            <a:r>
              <a:rPr lang="en-US" dirty="0"/>
              <a:t>Not visible here is the actual sending of the email.</a:t>
            </a:r>
          </a:p>
          <a:p>
            <a:endParaRPr lang="en-US" dirty="0"/>
          </a:p>
          <a:p>
            <a:r>
              <a:rPr lang="en-US" dirty="0"/>
              <a:t>In our implementation, each form queues the messages that need sending.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305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Pull the data out of the form record</a:t>
            </a:r>
          </a:p>
          <a:p>
            <a:r>
              <a:rPr lang="en-US" dirty="0"/>
              <a:t>Use some validation and clean it up</a:t>
            </a:r>
          </a:p>
          <a:p>
            <a:r>
              <a:rPr lang="en-US" dirty="0"/>
              <a:t>Our JICS version pads the values with spaces to whatever the form length is, for some reason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385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a name update form, so students can update their campus name and first name.</a:t>
            </a:r>
          </a:p>
          <a:p>
            <a:r>
              <a:rPr lang="en-US" dirty="0"/>
              <a:t>The changes require an approval process</a:t>
            </a:r>
          </a:p>
          <a:p>
            <a:r>
              <a:rPr lang="en-US" dirty="0"/>
              <a:t>to prevent weird names like “Yosemite Sam”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55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add approvers to forms without having to make changes to the workflows</a:t>
            </a:r>
          </a:p>
          <a:p>
            <a:r>
              <a:rPr lang="en-US" dirty="0"/>
              <a:t>A change in approver does not change who approves existing submissions.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6241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that one big </a:t>
            </a:r>
            <a:r>
              <a:rPr lang="en-US" dirty="0" err="1"/>
              <a:t>honkin</a:t>
            </a:r>
            <a:r>
              <a:rPr lang="en-US" dirty="0"/>
              <a:t>’ lookup to prepopulate our forms</a:t>
            </a:r>
          </a:p>
          <a:p>
            <a:r>
              <a:rPr lang="en-US" dirty="0"/>
              <a:t>Put the lookup in a hidden field.</a:t>
            </a:r>
          </a:p>
          <a:p>
            <a:r>
              <a:rPr lang="en-US" dirty="0"/>
              <a:t>Execute on load makes it trigger.</a:t>
            </a:r>
          </a:p>
          <a:p>
            <a:r>
              <a:rPr lang="en-US" dirty="0"/>
              <a:t>Then you can route the data to other </a:t>
            </a:r>
            <a:r>
              <a:rPr lang="en-US" dirty="0" err="1"/>
              <a:t>FormFlow</a:t>
            </a:r>
            <a:r>
              <a:rPr lang="en-US" dirty="0"/>
              <a:t> fields.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295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7FA3F-E87B-5249-AB1B-37DB5CFDC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102D-7AC0-4598-345D-D8FAB16F6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A1D74-D0E7-4BEB-54D5-5CC9C67A5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you </a:t>
            </a:r>
            <a:r>
              <a:rPr lang="en-US" dirty="0" err="1"/>
              <a:t>gotta</a:t>
            </a:r>
            <a:r>
              <a:rPr lang="en-US" dirty="0"/>
              <a:t> do is define this one function.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 the other scaffolding and tools are there.</a:t>
            </a:r>
          </a:p>
          <a:p>
            <a:endParaRPr lang="en-US" dirty="0"/>
          </a:p>
          <a:p>
            <a:r>
              <a:rPr lang="en-US" dirty="0"/>
              <a:t>“get-user” is a script in our environment to load a lot of account details about a user.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D81B2-3D25-BBCB-D72E-7E97ED1B13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184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582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develop the front-end dynamic approver management form as our first project!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20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dbname</a:t>
            </a:r>
            <a:r>
              <a:rPr lang="en-US" dirty="0"/>
              <a:t>:  can be used to implement testing functionality if you target a separate database</a:t>
            </a:r>
          </a:p>
          <a:p>
            <a:r>
              <a:rPr lang="en-US" dirty="0" err="1"/>
              <a:t>formName</a:t>
            </a:r>
            <a:r>
              <a:rPr lang="en-US" dirty="0"/>
              <a:t>:  The name of the form which will tie to the processing script code as well</a:t>
            </a:r>
          </a:p>
          <a:p>
            <a:r>
              <a:rPr lang="en-US" dirty="0" err="1"/>
              <a:t>id_num</a:t>
            </a:r>
            <a:r>
              <a:rPr lang="en-US" dirty="0"/>
              <a:t>:  an  id number associated with the data.  Might be &amp;&amp;</a:t>
            </a:r>
            <a:r>
              <a:rPr lang="en-US" dirty="0" err="1"/>
              <a:t>HostID</a:t>
            </a:r>
            <a:r>
              <a:rPr lang="en-US" dirty="0"/>
              <a:t> – might be something else.</a:t>
            </a:r>
          </a:p>
          <a:p>
            <a:r>
              <a:rPr lang="en-US" dirty="0" err="1"/>
              <a:t>JICS_Login</a:t>
            </a:r>
            <a:r>
              <a:rPr lang="en-US" dirty="0"/>
              <a:t>:  the login of the user submitting the form.</a:t>
            </a:r>
          </a:p>
          <a:p>
            <a:r>
              <a:rPr lang="en-US" dirty="0" err="1"/>
              <a:t>submissionID</a:t>
            </a:r>
            <a:r>
              <a:rPr lang="en-US" dirty="0"/>
              <a:t> and </a:t>
            </a:r>
            <a:r>
              <a:rPr lang="en-US" dirty="0" err="1"/>
              <a:t>submitDate</a:t>
            </a:r>
            <a:r>
              <a:rPr lang="en-US" dirty="0"/>
              <a:t>:  Generated by JICS</a:t>
            </a:r>
          </a:p>
          <a:p>
            <a:r>
              <a:rPr lang="en-US" dirty="0" err="1"/>
              <a:t>processedDate</a:t>
            </a:r>
            <a:r>
              <a:rPr lang="en-US" dirty="0"/>
              <a:t>:  Will be filled in by the processing script code when the record is processed.</a:t>
            </a:r>
          </a:p>
          <a:p>
            <a:r>
              <a:rPr lang="en-US" dirty="0"/>
              <a:t>All the other fields are for holding data on the form.  </a:t>
            </a:r>
          </a:p>
          <a:p>
            <a:r>
              <a:rPr lang="en-US" dirty="0"/>
              <a:t>Probably in practice don’t need that many of them.</a:t>
            </a:r>
          </a:p>
          <a:p>
            <a:r>
              <a:rPr lang="en-US" dirty="0"/>
              <a:t>Note you CAN use different table for different form data and make multiple mapped statements in </a:t>
            </a:r>
            <a:r>
              <a:rPr lang="en-US" dirty="0" err="1"/>
              <a:t>FormFlow</a:t>
            </a:r>
            <a:r>
              <a:rPr lang="en-US" dirty="0"/>
              <a:t> if you really </a:t>
            </a:r>
            <a:r>
              <a:rPr lang="en-US" dirty="0" err="1"/>
              <a:t>wanna</a:t>
            </a:r>
            <a:r>
              <a:rPr lang="en-US" dirty="0"/>
              <a:t> keep your submission data in separate tables.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5957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formName</a:t>
            </a:r>
            <a:r>
              <a:rPr lang="en-US" dirty="0"/>
              <a:t>:  should match the </a:t>
            </a:r>
            <a:r>
              <a:rPr lang="en-US" dirty="0" err="1"/>
              <a:t>formName</a:t>
            </a:r>
            <a:r>
              <a:rPr lang="en-US" dirty="0"/>
              <a:t> from the data table.</a:t>
            </a:r>
          </a:p>
          <a:p>
            <a:r>
              <a:rPr lang="en-US" dirty="0" err="1"/>
              <a:t>extraEmail</a:t>
            </a:r>
            <a:r>
              <a:rPr lang="en-US" dirty="0"/>
              <a:t>:  there if needed and available to the processing script code.</a:t>
            </a:r>
          </a:p>
          <a:p>
            <a:r>
              <a:rPr lang="en-US" dirty="0"/>
              <a:t>status:  A for Active.  For temporarily turning them off.</a:t>
            </a:r>
          </a:p>
          <a:p>
            <a:endParaRPr lang="en-US" dirty="0"/>
          </a:p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330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will be using this access control list to control who can access the portlet that’s used to manage the dynamic approvers.</a:t>
            </a:r>
          </a:p>
          <a:p>
            <a:r>
              <a:rPr lang="en-US" dirty="0"/>
              <a:t>We have a custom table in our environment where account status (and group memberships) is stored.</a:t>
            </a:r>
          </a:p>
          <a:p>
            <a:r>
              <a:rPr lang="en-US" dirty="0"/>
              <a:t>That custom table gets synchronized with our environment and gives easy DB access to things like Google Group membership and employee type.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576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big </a:t>
            </a:r>
            <a:r>
              <a:rPr lang="en-US" dirty="0" err="1"/>
              <a:t>honkin</a:t>
            </a:r>
            <a:r>
              <a:rPr lang="en-US" dirty="0"/>
              <a:t>’ lookup that pulls our most common data needed on most forms.</a:t>
            </a:r>
          </a:p>
          <a:p>
            <a:r>
              <a:rPr lang="en-US" dirty="0"/>
              <a:t>Requires Authentication ensures that the lookup can only get executed from a logged in JICS session.</a:t>
            </a:r>
          </a:p>
          <a:p>
            <a:r>
              <a:rPr lang="en-US" dirty="0"/>
              <a:t>Careful about putting protected information (e.g. “legal name”) in a lookup.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3800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lookup pulls custom names and email fields, and their CPO campus box number, and a few other details.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6C7A2-8B54-482F-9E99-081A606E5E9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59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strings on a guitar&#10;&#10;AI-generated content may be incorrect.">
            <a:extLst>
              <a:ext uri="{FF2B5EF4-FFF2-40B4-BE49-F238E27FC236}">
                <a16:creationId xmlns:a16="http://schemas.microsoft.com/office/drawing/2014/main" id="{4B2CB539-52E4-4BB3-D509-C2A66EE8BE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C8F493F-287E-BC3D-47C2-60B77AE910F1}"/>
              </a:ext>
            </a:extLst>
          </p:cNvPr>
          <p:cNvSpPr/>
          <p:nvPr userDrawn="1"/>
        </p:nvSpPr>
        <p:spPr>
          <a:xfrm>
            <a:off x="0" y="-113088"/>
            <a:ext cx="12192000" cy="7694102"/>
          </a:xfrm>
          <a:prstGeom prst="rect">
            <a:avLst/>
          </a:prstGeom>
          <a:gradFill>
            <a:gsLst>
              <a:gs pos="92000">
                <a:schemeClr val="tx1"/>
              </a:gs>
              <a:gs pos="62000">
                <a:srgbClr val="001642">
                  <a:alpha val="85200"/>
                </a:srgbClr>
              </a:gs>
              <a:gs pos="25000">
                <a:srgbClr val="001642">
                  <a:alpha val="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12969-D6B5-197D-A9E9-DF9DE8773F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1" b="-876"/>
          <a:stretch/>
        </p:blipFill>
        <p:spPr>
          <a:xfrm>
            <a:off x="3712410" y="1100383"/>
            <a:ext cx="4767181" cy="2092157"/>
          </a:xfrm>
          <a:prstGeom prst="rect">
            <a:avLst/>
          </a:prstGeom>
          <a:effectLst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12FE295-1A9C-1872-961C-0373FBF21171}"/>
              </a:ext>
            </a:extLst>
          </p:cNvPr>
          <p:cNvSpPr txBox="1"/>
          <p:nvPr userDrawn="1"/>
        </p:nvSpPr>
        <p:spPr>
          <a:xfrm>
            <a:off x="2209800" y="3058151"/>
            <a:ext cx="7772400" cy="6192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May 28-31, 2025</a:t>
            </a:r>
          </a:p>
        </p:txBody>
      </p:sp>
      <p:pic>
        <p:nvPicPr>
          <p:cNvPr id="2" name="Picture 1" descr="A blue button with white text&#10;&#10;AI-generated content may be incorrect.">
            <a:extLst>
              <a:ext uri="{FF2B5EF4-FFF2-40B4-BE49-F238E27FC236}">
                <a16:creationId xmlns:a16="http://schemas.microsoft.com/office/drawing/2014/main" id="{87501D05-2B30-4AE1-0974-4394C79C4E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6000"/>
          </a:blip>
          <a:stretch>
            <a:fillRect/>
          </a:stretch>
        </p:blipFill>
        <p:spPr>
          <a:xfrm>
            <a:off x="10169589" y="-1142"/>
            <a:ext cx="1881672" cy="1881672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01B3A9F-7DBA-62A1-66D2-18AE2544D2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077" y="3871761"/>
            <a:ext cx="11231219" cy="1573827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426461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wood grain&#10;&#10;AI-generated content may be incorrect.">
            <a:extLst>
              <a:ext uri="{FF2B5EF4-FFF2-40B4-BE49-F238E27FC236}">
                <a16:creationId xmlns:a16="http://schemas.microsoft.com/office/drawing/2014/main" id="{48DF7989-89A7-D590-66E8-DFBAB344B8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" y="896"/>
            <a:ext cx="12192000" cy="68562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37332C-7948-99C3-9B7C-26F2274F144B}"/>
              </a:ext>
            </a:extLst>
          </p:cNvPr>
          <p:cNvSpPr/>
          <p:nvPr userDrawn="1"/>
        </p:nvSpPr>
        <p:spPr>
          <a:xfrm>
            <a:off x="205" y="0"/>
            <a:ext cx="12183805" cy="6858000"/>
          </a:xfrm>
          <a:prstGeom prst="rect">
            <a:avLst/>
          </a:prstGeom>
          <a:gradFill>
            <a:gsLst>
              <a:gs pos="77000">
                <a:srgbClr val="001642">
                  <a:alpha val="84750"/>
                </a:srgbClr>
              </a:gs>
              <a:gs pos="1000">
                <a:srgbClr val="001642">
                  <a:alpha val="0"/>
                </a:srgbClr>
              </a:gs>
              <a:gs pos="51000">
                <a:srgbClr val="001642">
                  <a:alpha val="79644"/>
                </a:srgb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74B36F-6839-C7AB-5C72-1CAE314E9CFE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FD8D6A0-03E8-C73B-93B8-D41963DEEB66}"/>
              </a:ext>
            </a:extLst>
          </p:cNvPr>
          <p:cNvSpPr txBox="1">
            <a:spLocks/>
          </p:cNvSpPr>
          <p:nvPr userDrawn="1"/>
        </p:nvSpPr>
        <p:spPr>
          <a:xfrm>
            <a:off x="11046066" y="6308057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bg1">
                    <a:alpha val="60000"/>
                  </a:schemeClr>
                </a:solidFill>
              </a:rPr>
              <a:pPr algn="r"/>
              <a:t>‹#›</a:t>
            </a:fld>
            <a:endParaRPr lang="en-US" sz="14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7661C1-A0F9-D852-59B8-3235CBBC292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6000"/>
          </a:blip>
          <a:srcRect/>
          <a:stretch/>
        </p:blipFill>
        <p:spPr>
          <a:xfrm>
            <a:off x="10226985" y="6093924"/>
            <a:ext cx="1276281" cy="5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88575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wood grain&#10;&#10;AI-generated content may be incorrect.">
            <a:extLst>
              <a:ext uri="{FF2B5EF4-FFF2-40B4-BE49-F238E27FC236}">
                <a16:creationId xmlns:a16="http://schemas.microsoft.com/office/drawing/2014/main" id="{38C56352-9B1F-83F3-9110-CA77E87A22F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" y="896"/>
            <a:ext cx="12192000" cy="6856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F155E15-EFBD-98D9-FA6B-436327DC27EB}"/>
              </a:ext>
            </a:extLst>
          </p:cNvPr>
          <p:cNvSpPr/>
          <p:nvPr userDrawn="1"/>
        </p:nvSpPr>
        <p:spPr>
          <a:xfrm>
            <a:off x="205" y="0"/>
            <a:ext cx="12183805" cy="6858000"/>
          </a:xfrm>
          <a:prstGeom prst="rect">
            <a:avLst/>
          </a:prstGeom>
          <a:gradFill>
            <a:gsLst>
              <a:gs pos="77000">
                <a:srgbClr val="001642">
                  <a:alpha val="84750"/>
                </a:srgbClr>
              </a:gs>
              <a:gs pos="1000">
                <a:srgbClr val="001642">
                  <a:alpha val="0"/>
                </a:srgbClr>
              </a:gs>
              <a:gs pos="51000">
                <a:srgbClr val="001642">
                  <a:alpha val="79644"/>
                </a:srgb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AA675DF0-55F2-2B34-B055-67199EA1B1F7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562CF7AE-0260-6772-B802-6526D7484E92}"/>
              </a:ext>
            </a:extLst>
          </p:cNvPr>
          <p:cNvSpPr txBox="1">
            <a:spLocks/>
          </p:cNvSpPr>
          <p:nvPr userDrawn="1"/>
        </p:nvSpPr>
        <p:spPr>
          <a:xfrm>
            <a:off x="11046066" y="6308057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bg1">
                    <a:alpha val="60000"/>
                  </a:schemeClr>
                </a:solidFill>
              </a:rPr>
              <a:pPr algn="r"/>
              <a:t>‹#›</a:t>
            </a:fld>
            <a:endParaRPr lang="en-US" sz="140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16" name="Picture 15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F1E4CE0B-D055-F6E7-DA9B-6E2D038D196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10780531" y="-126496"/>
            <a:ext cx="1411469" cy="14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6289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wood grain&#10;&#10;AI-generated content may be incorrect.">
            <a:extLst>
              <a:ext uri="{FF2B5EF4-FFF2-40B4-BE49-F238E27FC236}">
                <a16:creationId xmlns:a16="http://schemas.microsoft.com/office/drawing/2014/main" id="{1F9CBACB-9C49-8441-2C1D-07786B608C4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" y="896"/>
            <a:ext cx="12192000" cy="685620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49C207-F640-948A-4FC3-7021989D1674}"/>
              </a:ext>
            </a:extLst>
          </p:cNvPr>
          <p:cNvSpPr/>
          <p:nvPr userDrawn="1"/>
        </p:nvSpPr>
        <p:spPr>
          <a:xfrm>
            <a:off x="205" y="0"/>
            <a:ext cx="12183805" cy="6858000"/>
          </a:xfrm>
          <a:prstGeom prst="rect">
            <a:avLst/>
          </a:prstGeom>
          <a:gradFill>
            <a:gsLst>
              <a:gs pos="77000">
                <a:srgbClr val="001642">
                  <a:alpha val="84750"/>
                </a:srgbClr>
              </a:gs>
              <a:gs pos="1000">
                <a:srgbClr val="001642">
                  <a:alpha val="0"/>
                </a:srgbClr>
              </a:gs>
              <a:gs pos="51000">
                <a:srgbClr val="001642">
                  <a:alpha val="79644"/>
                </a:srgb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E9B2B85-2BBB-8819-4DA2-4DD477FBFEC7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86F470AC-687B-8E0E-1DBD-F8B716FF3EE1}"/>
              </a:ext>
            </a:extLst>
          </p:cNvPr>
          <p:cNvSpPr txBox="1">
            <a:spLocks/>
          </p:cNvSpPr>
          <p:nvPr userDrawn="1"/>
        </p:nvSpPr>
        <p:spPr>
          <a:xfrm>
            <a:off x="11046066" y="6308057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bg1">
                    <a:alpha val="60000"/>
                  </a:schemeClr>
                </a:solidFill>
              </a:rPr>
              <a:pPr algn="r"/>
              <a:t>‹#›</a:t>
            </a:fld>
            <a:endParaRPr lang="en-US" sz="14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3A35E5-67BC-65DF-3767-60D767624288}"/>
              </a:ext>
            </a:extLst>
          </p:cNvPr>
          <p:cNvSpPr txBox="1"/>
          <p:nvPr userDrawn="1"/>
        </p:nvSpPr>
        <p:spPr>
          <a:xfrm>
            <a:off x="12642112" y="-52099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601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984F97-92C0-D8D3-AB66-363CD45B784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0700" y="149109"/>
            <a:ext cx="7751430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163326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CA7779E-A34F-459A-968D-C3AB2886775E}"/>
              </a:ext>
            </a:extLst>
          </p:cNvPr>
          <p:cNvSpPr/>
          <p:nvPr userDrawn="1"/>
        </p:nvSpPr>
        <p:spPr>
          <a:xfrm>
            <a:off x="0" y="4472609"/>
            <a:ext cx="12192000" cy="23853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6EB1E6-75A7-2C94-1A28-05F7E28D14C3}"/>
              </a:ext>
            </a:extLst>
          </p:cNvPr>
          <p:cNvSpPr txBox="1">
            <a:spLocks/>
          </p:cNvSpPr>
          <p:nvPr userDrawn="1"/>
        </p:nvSpPr>
        <p:spPr>
          <a:xfrm>
            <a:off x="226433" y="6473344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</p:spTree>
    <p:extLst>
      <p:ext uri="{BB962C8B-B14F-4D97-AF65-F5344CB8AC3E}">
        <p14:creationId xmlns:p14="http://schemas.microsoft.com/office/powerpoint/2010/main" val="379114796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2E7CE41F-7F27-418D-8063-62A5392738DF}"/>
              </a:ext>
            </a:extLst>
          </p:cNvPr>
          <p:cNvGrpSpPr/>
          <p:nvPr userDrawn="1"/>
        </p:nvGrpSpPr>
        <p:grpSpPr>
          <a:xfrm flipH="1">
            <a:off x="-585789" y="5706167"/>
            <a:ext cx="12870485" cy="1466281"/>
            <a:chOff x="7938" y="681037"/>
            <a:chExt cx="12184063" cy="2232025"/>
          </a:xfrm>
          <a:gradFill>
            <a:gsLst>
              <a:gs pos="0">
                <a:schemeClr val="accent5">
                  <a:lumMod val="20000"/>
                  <a:lumOff val="80000"/>
                  <a:alpha val="15000"/>
                </a:schemeClr>
              </a:gs>
              <a:gs pos="87000">
                <a:schemeClr val="accent5">
                  <a:alpha val="4000"/>
                </a:schemeClr>
              </a:gs>
            </a:gsLst>
            <a:lin ang="0" scaled="1"/>
          </a:gradFill>
        </p:grpSpPr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9ED892E-6AD4-490E-A215-06BE2500F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337EC9F-CFE1-4F9C-AAA4-403535B78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24C19245-87AD-492B-A16A-9520B91C6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AA6CB972-5C61-4BC9-98E2-1B6704216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CB8568CB-36C8-4F49-BE47-B2E147242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BAC7D513-A300-44C8-8811-5E8C34D86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FEDAB7-4EDD-3D19-3BD0-80F755C4F62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0588" y="291552"/>
            <a:ext cx="6610039" cy="5677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solidFill>
                  <a:srgbClr val="0070C0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Section Title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B5F4BE1-A06D-411B-80D6-5EA198335843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3DF5473-21D2-3EF3-DAA3-726B3B43C8DA}"/>
              </a:ext>
            </a:extLst>
          </p:cNvPr>
          <p:cNvSpPr txBox="1">
            <a:spLocks/>
          </p:cNvSpPr>
          <p:nvPr userDrawn="1"/>
        </p:nvSpPr>
        <p:spPr>
          <a:xfrm>
            <a:off x="226433" y="6473344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8B42B-AF80-3208-13DC-8C8D369DF6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6000"/>
          </a:blip>
          <a:srcRect/>
          <a:stretch/>
        </p:blipFill>
        <p:spPr>
          <a:xfrm>
            <a:off x="10107460" y="6212884"/>
            <a:ext cx="1276280" cy="5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74B49BD-526A-F24C-8B1D-0DAE4829B8D4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7A4C0D9-FCB6-1AE8-8785-A1288D113DB1}"/>
              </a:ext>
            </a:extLst>
          </p:cNvPr>
          <p:cNvSpPr txBox="1">
            <a:spLocks/>
          </p:cNvSpPr>
          <p:nvPr userDrawn="1"/>
        </p:nvSpPr>
        <p:spPr>
          <a:xfrm>
            <a:off x="226433" y="6473344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</p:spTree>
    <p:extLst>
      <p:ext uri="{BB962C8B-B14F-4D97-AF65-F5344CB8AC3E}">
        <p14:creationId xmlns:p14="http://schemas.microsoft.com/office/powerpoint/2010/main" val="269087437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C310-ADFF-C245-A348-A73E6FC49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335" y="1148316"/>
            <a:ext cx="3200400" cy="5013250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B7F812-D77B-DF6F-945E-341B48A8EECF}"/>
              </a:ext>
            </a:extLst>
          </p:cNvPr>
          <p:cNvSpPr txBox="1"/>
          <p:nvPr userDrawn="1"/>
        </p:nvSpPr>
        <p:spPr>
          <a:xfrm>
            <a:off x="7192255" y="330413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400">
              <a:solidFill>
                <a:schemeClr val="bg1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42FBB9D-3529-2B5E-3C18-902BB77162C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0700" y="147145"/>
            <a:ext cx="7751430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Section Title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F7A365-1CC9-A3DC-9190-83E77189A000}"/>
              </a:ext>
            </a:extLst>
          </p:cNvPr>
          <p:cNvSpPr txBox="1"/>
          <p:nvPr userDrawn="1"/>
        </p:nvSpPr>
        <p:spPr>
          <a:xfrm>
            <a:off x="601884" y="6609144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7146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EC310-ADFF-C245-A348-A73E6FC49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3952" y="1095153"/>
            <a:ext cx="3200400" cy="5077046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DDAC8-53F8-CB4D-9E9F-D4B5AC38F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2727" y="1095153"/>
            <a:ext cx="6991073" cy="5077046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8917E79-0E4F-DC46-A9EC-E5EE3818A65B}"/>
              </a:ext>
            </a:extLst>
          </p:cNvPr>
          <p:cNvCxnSpPr/>
          <p:nvPr userDrawn="1"/>
        </p:nvCxnSpPr>
        <p:spPr>
          <a:xfrm>
            <a:off x="4048539" y="2057400"/>
            <a:ext cx="0" cy="27432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F4BB89CA-0AD5-E52A-EFF5-AB676A016B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0700" y="131480"/>
            <a:ext cx="7751430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746001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userDrawn="1">
          <p15:clr>
            <a:srgbClr val="FBAE40"/>
          </p15:clr>
        </p15:guide>
        <p15:guide id="4" pos="7680" userDrawn="1">
          <p15:clr>
            <a:srgbClr val="FBAE40"/>
          </p15:clr>
        </p15:guide>
        <p15:guide id="5" orient="horz" userDrawn="1">
          <p15:clr>
            <a:srgbClr val="FBAE40"/>
          </p15:clr>
        </p15:guide>
        <p15:guide id="6" pos="2544" userDrawn="1">
          <p15:clr>
            <a:srgbClr val="FBAE40"/>
          </p15:clr>
        </p15:guide>
        <p15:guide id="7" pos="2832" userDrawn="1">
          <p15:clr>
            <a:srgbClr val="FBAE40"/>
          </p15:clr>
        </p15:guide>
        <p15:guide id="10" pos="312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87D3C-284F-5149-BBD7-8BEAABC1A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18508"/>
            <a:ext cx="10515600" cy="61128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9784214-CC3F-4538-85EF-2011296C05D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2055340"/>
            <a:ext cx="4864510" cy="3962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EB7033-3556-46E0-8641-5DDAC55B56F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69742" y="2055340"/>
            <a:ext cx="4864510" cy="3962688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F74DFA9-BADF-5CE9-F214-848B30FF603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700" y="147145"/>
            <a:ext cx="7751430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3728127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e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wood grain&#10;&#10;AI-generated content may be incorrect.">
            <a:extLst>
              <a:ext uri="{FF2B5EF4-FFF2-40B4-BE49-F238E27FC236}">
                <a16:creationId xmlns:a16="http://schemas.microsoft.com/office/drawing/2014/main" id="{2A22C9EB-B36A-ED56-F95B-86B82A3DF7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6"/>
            <a:ext cx="12192000" cy="68562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B3E97F-50EE-83A9-F117-356C037554B0}"/>
              </a:ext>
            </a:extLst>
          </p:cNvPr>
          <p:cNvSpPr/>
          <p:nvPr userDrawn="1"/>
        </p:nvSpPr>
        <p:spPr>
          <a:xfrm>
            <a:off x="0" y="0"/>
            <a:ext cx="12214302" cy="6858000"/>
          </a:xfrm>
          <a:prstGeom prst="rect">
            <a:avLst/>
          </a:prstGeom>
          <a:gradFill>
            <a:gsLst>
              <a:gs pos="93000">
                <a:schemeClr val="tx1"/>
              </a:gs>
              <a:gs pos="62000">
                <a:srgbClr val="001642">
                  <a:alpha val="85200"/>
                </a:srgbClr>
              </a:gs>
              <a:gs pos="1000">
                <a:srgbClr val="001642">
                  <a:alpha val="16059"/>
                </a:srgbClr>
              </a:gs>
              <a:gs pos="41000">
                <a:srgbClr val="001642">
                  <a:alpha val="82555"/>
                </a:srgbClr>
              </a:gs>
            </a:gsLst>
            <a:lin ang="48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2FE295-1A9C-1872-961C-0373FBF21171}"/>
              </a:ext>
            </a:extLst>
          </p:cNvPr>
          <p:cNvSpPr txBox="1"/>
          <p:nvPr userDrawn="1"/>
        </p:nvSpPr>
        <p:spPr>
          <a:xfrm>
            <a:off x="2172668" y="2991414"/>
            <a:ext cx="7772400" cy="61922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/>
            <a:r>
              <a:rPr lang="en-US" sz="2800" b="0" cap="none" spc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May 28-31, 2025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9712969-D6B5-197D-A9E9-DF9DE8773F0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351" b="-876"/>
          <a:stretch/>
        </p:blipFill>
        <p:spPr>
          <a:xfrm>
            <a:off x="2950861" y="374121"/>
            <a:ext cx="6290279" cy="2760594"/>
          </a:xfrm>
          <a:prstGeom prst="rect">
            <a:avLst/>
          </a:prstGeom>
          <a:effectLst>
            <a:reflection blurRad="6350" stA="15000" endPos="49000" dir="5400000" sy="-100000" algn="bl" rotWithShape="0"/>
          </a:effectLst>
        </p:spPr>
      </p:pic>
      <p:pic>
        <p:nvPicPr>
          <p:cNvPr id="5" name="Picture 4" descr="A blue button with white text&#10;&#10;AI-generated content may be incorrect.">
            <a:extLst>
              <a:ext uri="{FF2B5EF4-FFF2-40B4-BE49-F238E27FC236}">
                <a16:creationId xmlns:a16="http://schemas.microsoft.com/office/drawing/2014/main" id="{B78C0650-D212-7AC8-0C1B-3751A642255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84000"/>
          </a:blip>
          <a:stretch>
            <a:fillRect/>
          </a:stretch>
        </p:blipFill>
        <p:spPr>
          <a:xfrm>
            <a:off x="10019333" y="188761"/>
            <a:ext cx="1565657" cy="1565657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F20BA0AA-F3AC-E619-2331-C4D90BD49B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77077" y="3871761"/>
            <a:ext cx="11231219" cy="157382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4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16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1B2B1CF-1858-AA4A-971A-BE696E44D017}"/>
              </a:ext>
            </a:extLst>
          </p:cNvPr>
          <p:cNvGrpSpPr/>
          <p:nvPr userDrawn="1"/>
        </p:nvGrpSpPr>
        <p:grpSpPr>
          <a:xfrm rot="15840253">
            <a:off x="-276175" y="2786849"/>
            <a:ext cx="7796044" cy="1466281"/>
            <a:chOff x="7938" y="681037"/>
            <a:chExt cx="12184063" cy="2232025"/>
          </a:xfrm>
          <a:gradFill>
            <a:gsLst>
              <a:gs pos="0">
                <a:schemeClr val="accent1">
                  <a:lumMod val="20000"/>
                  <a:lumOff val="80000"/>
                  <a:alpha val="57000"/>
                </a:schemeClr>
              </a:gs>
              <a:gs pos="87000">
                <a:schemeClr val="accent5">
                  <a:lumMod val="60000"/>
                  <a:lumOff val="40000"/>
                  <a:alpha val="27000"/>
                </a:schemeClr>
              </a:gs>
            </a:gsLst>
            <a:lin ang="0" scaled="1"/>
          </a:gradFill>
        </p:grpSpPr>
        <p:sp>
          <p:nvSpPr>
            <p:cNvPr id="28" name="Freeform 7">
              <a:extLst>
                <a:ext uri="{FF2B5EF4-FFF2-40B4-BE49-F238E27FC236}">
                  <a16:creationId xmlns:a16="http://schemas.microsoft.com/office/drawing/2014/main" id="{E6A1C5AE-F536-1A49-A1DA-DF0B5BE74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B41286C1-8BA0-B04E-9EB5-3E0FFFD57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20D6988-344E-FB47-9EA5-C14D2CCF5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F660428E-7765-184F-B466-0CA74DA648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EFEEB644-3D7B-074B-958E-FCF2559F5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1221ABA6-2BC4-6447-BD08-E49AF4588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00" y="685800"/>
            <a:ext cx="3200400" cy="5486399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6" y="685801"/>
            <a:ext cx="6400799" cy="548639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62F1771-CC00-4F9D-85DE-CE2281B970B6}"/>
              </a:ext>
            </a:extLst>
          </p:cNvPr>
          <p:cNvSpPr txBox="1">
            <a:spLocks/>
          </p:cNvSpPr>
          <p:nvPr userDrawn="1"/>
        </p:nvSpPr>
        <p:spPr>
          <a:xfrm>
            <a:off x="226433" y="6473344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0A2A5A-874F-4F26-AB52-F75A9B517390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5723F4-296A-9DC7-D3D6-FAEF7D28D9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07460" y="6212884"/>
            <a:ext cx="1276280" cy="5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11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00" y="685800"/>
            <a:ext cx="3200400" cy="5486399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6" y="685801"/>
            <a:ext cx="6400799" cy="548639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0A2A5A-874F-4F26-AB52-F75A9B517390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7048DE-D067-47C9-9A19-E333A0787756}"/>
              </a:ext>
            </a:extLst>
          </p:cNvPr>
          <p:cNvGrpSpPr/>
          <p:nvPr userDrawn="1"/>
        </p:nvGrpSpPr>
        <p:grpSpPr>
          <a:xfrm rot="15840253">
            <a:off x="-284601" y="2778140"/>
            <a:ext cx="7796044" cy="1466281"/>
            <a:chOff x="7938" y="681037"/>
            <a:chExt cx="12184063" cy="2232025"/>
          </a:xfrm>
          <a:gradFill>
            <a:gsLst>
              <a:gs pos="0">
                <a:schemeClr val="accent6">
                  <a:lumMod val="60000"/>
                  <a:lumOff val="40000"/>
                  <a:alpha val="15000"/>
                </a:schemeClr>
              </a:gs>
              <a:gs pos="87000">
                <a:schemeClr val="accent6">
                  <a:alpha val="70000"/>
                </a:schemeClr>
              </a:gs>
            </a:gsLst>
            <a:lin ang="0" scaled="1"/>
          </a:gra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5D17EF7-7BCB-440C-B54A-D3F2CF44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6A14A04-3C2F-4FB9-A43F-50EFCBF5A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5BE369-420A-45DD-8FFB-DEEBF9E38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A3FE460-835F-4872-A587-924C228E6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FC9AD06-09CA-4141-91E6-2FCC7D4C1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0722F1A-745E-4535-A6A9-3B2192F8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EFA0B31F-24F5-04F8-65AC-988D2700F1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07460" y="6212884"/>
            <a:ext cx="1276280" cy="574326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62859CE-AFC5-59BA-25CA-CAEEC47D5005}"/>
              </a:ext>
            </a:extLst>
          </p:cNvPr>
          <p:cNvSpPr txBox="1">
            <a:spLocks/>
          </p:cNvSpPr>
          <p:nvPr userDrawn="1"/>
        </p:nvSpPr>
        <p:spPr>
          <a:xfrm>
            <a:off x="226433" y="6473344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</p:spTree>
    <p:extLst>
      <p:ext uri="{BB962C8B-B14F-4D97-AF65-F5344CB8AC3E}">
        <p14:creationId xmlns:p14="http://schemas.microsoft.com/office/powerpoint/2010/main" val="2746031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00" y="685800"/>
            <a:ext cx="3200400" cy="5486399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accent4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6" y="685801"/>
            <a:ext cx="6400799" cy="548639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0A2A5A-874F-4F26-AB52-F75A9B517390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7048DE-D067-47C9-9A19-E333A0787756}"/>
              </a:ext>
            </a:extLst>
          </p:cNvPr>
          <p:cNvGrpSpPr/>
          <p:nvPr userDrawn="1"/>
        </p:nvGrpSpPr>
        <p:grpSpPr>
          <a:xfrm rot="15840253">
            <a:off x="-284601" y="2778140"/>
            <a:ext cx="7796044" cy="1466281"/>
            <a:chOff x="7938" y="681037"/>
            <a:chExt cx="12184063" cy="2232025"/>
          </a:xfr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5D17EF7-7BCB-440C-B54A-D3F2CF44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6A14A04-3C2F-4FB9-A43F-50EFCBF5A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5BE369-420A-45DD-8FFB-DEEBF9E38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A3FE460-835F-4872-A587-924C228E6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FC9AD06-09CA-4141-91E6-2FCC7D4C1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0722F1A-745E-4535-A6A9-3B2192F8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7854FEB-8A7E-2752-B4C0-D483E4DD2D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07460" y="6212884"/>
            <a:ext cx="1276280" cy="574326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590C5FC-9C2E-CA4D-72A3-6711C1696AB7}"/>
              </a:ext>
            </a:extLst>
          </p:cNvPr>
          <p:cNvSpPr txBox="1">
            <a:spLocks/>
          </p:cNvSpPr>
          <p:nvPr userDrawn="1"/>
        </p:nvSpPr>
        <p:spPr>
          <a:xfrm>
            <a:off x="226433" y="6473344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</p:spTree>
    <p:extLst>
      <p:ext uri="{BB962C8B-B14F-4D97-AF65-F5344CB8AC3E}">
        <p14:creationId xmlns:p14="http://schemas.microsoft.com/office/powerpoint/2010/main" val="40006791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00" y="685800"/>
            <a:ext cx="3200400" cy="5486399"/>
          </a:xfrm>
        </p:spPr>
        <p:txBody>
          <a:bodyPr anchor="ctr">
            <a:normAutofit/>
          </a:bodyPr>
          <a:lstStyle>
            <a:lvl1pPr algn="r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10126" y="685801"/>
            <a:ext cx="6400799" cy="5486398"/>
          </a:xfr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8A0A2A5A-874F-4F26-AB52-F75A9B517390}"/>
              </a:ext>
            </a:extLst>
          </p:cNvPr>
          <p:cNvSpPr txBox="1">
            <a:spLocks/>
          </p:cNvSpPr>
          <p:nvPr userDrawn="1"/>
        </p:nvSpPr>
        <p:spPr>
          <a:xfrm>
            <a:off x="10926540" y="6450194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C7048DE-D067-47C9-9A19-E333A0787756}"/>
              </a:ext>
            </a:extLst>
          </p:cNvPr>
          <p:cNvGrpSpPr/>
          <p:nvPr userDrawn="1"/>
        </p:nvGrpSpPr>
        <p:grpSpPr>
          <a:xfrm rot="15840253">
            <a:off x="-284601" y="2778140"/>
            <a:ext cx="7796044" cy="1466281"/>
            <a:chOff x="7938" y="681037"/>
            <a:chExt cx="12184063" cy="2232025"/>
          </a:xfrm>
          <a:gradFill>
            <a:gsLst>
              <a:gs pos="0">
                <a:schemeClr val="accent1"/>
              </a:gs>
              <a:gs pos="87000">
                <a:schemeClr val="accent1">
                  <a:lumMod val="60000"/>
                  <a:lumOff val="40000"/>
                  <a:alpha val="34000"/>
                </a:schemeClr>
              </a:gs>
            </a:gsLst>
            <a:lin ang="0" scaled="1"/>
          </a:gradFill>
        </p:grpSpPr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F5D17EF7-7BCB-440C-B54A-D3F2CF44997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16A14A04-3C2F-4FB9-A43F-50EFCBF5A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DA5BE369-420A-45DD-8FFB-DEEBF9E38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3A3FE460-835F-4872-A587-924C228E6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6FC9AD06-09CA-4141-91E6-2FCC7D4C1D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40722F1A-745E-4535-A6A9-3B2192F8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FB12067-31DD-4D1A-0644-C8AF1C8A51D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107460" y="6212884"/>
            <a:ext cx="1276280" cy="574326"/>
          </a:xfrm>
          <a:prstGeom prst="rect">
            <a:avLst/>
          </a:prstGeom>
        </p:spPr>
      </p:pic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FE80147-8BDC-69AE-46D1-FC964BB1C415}"/>
              </a:ext>
            </a:extLst>
          </p:cNvPr>
          <p:cNvSpPr txBox="1">
            <a:spLocks/>
          </p:cNvSpPr>
          <p:nvPr userDrawn="1"/>
        </p:nvSpPr>
        <p:spPr>
          <a:xfrm>
            <a:off x="226433" y="6473344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</p:spTree>
    <p:extLst>
      <p:ext uri="{BB962C8B-B14F-4D97-AF65-F5344CB8AC3E}">
        <p14:creationId xmlns:p14="http://schemas.microsoft.com/office/powerpoint/2010/main" val="564362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ore de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DE455E-6EFF-4B55-99CB-0208EDC6F9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8"/>
            <a:ext cx="11150600" cy="413222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C9D17-B1C4-33EC-7880-11174FA4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8202"/>
            <a:ext cx="10515600" cy="61128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Flowchart: Document 7">
            <a:extLst>
              <a:ext uri="{FF2B5EF4-FFF2-40B4-BE49-F238E27FC236}">
                <a16:creationId xmlns:a16="http://schemas.microsoft.com/office/drawing/2014/main" id="{5EB2064D-940E-276B-231F-3C8D8DE7B6CF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0" y="-47159"/>
            <a:ext cx="12263002" cy="9979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3418"/>
              <a:gd name="connsiteX1" fmla="*/ 21600 w 21600"/>
              <a:gd name="connsiteY1" fmla="*/ 0 h 23418"/>
              <a:gd name="connsiteX2" fmla="*/ 21600 w 21600"/>
              <a:gd name="connsiteY2" fmla="*/ 17322 h 23418"/>
              <a:gd name="connsiteX3" fmla="*/ 0 w 21600"/>
              <a:gd name="connsiteY3" fmla="*/ 20172 h 23418"/>
              <a:gd name="connsiteX4" fmla="*/ 0 w 21600"/>
              <a:gd name="connsiteY4" fmla="*/ 0 h 23418"/>
              <a:gd name="connsiteX0" fmla="*/ 0 w 21600"/>
              <a:gd name="connsiteY0" fmla="*/ 0 h 22489"/>
              <a:gd name="connsiteX1" fmla="*/ 21600 w 21600"/>
              <a:gd name="connsiteY1" fmla="*/ 0 h 22489"/>
              <a:gd name="connsiteX2" fmla="*/ 21600 w 21600"/>
              <a:gd name="connsiteY2" fmla="*/ 17322 h 22489"/>
              <a:gd name="connsiteX3" fmla="*/ 0 w 21600"/>
              <a:gd name="connsiteY3" fmla="*/ 20172 h 22489"/>
              <a:gd name="connsiteX4" fmla="*/ 0 w 21600"/>
              <a:gd name="connsiteY4" fmla="*/ 0 h 22489"/>
              <a:gd name="connsiteX0" fmla="*/ 0 w 21600"/>
              <a:gd name="connsiteY0" fmla="*/ 0 h 22205"/>
              <a:gd name="connsiteX1" fmla="*/ 21600 w 21600"/>
              <a:gd name="connsiteY1" fmla="*/ 0 h 22205"/>
              <a:gd name="connsiteX2" fmla="*/ 21600 w 21600"/>
              <a:gd name="connsiteY2" fmla="*/ 17322 h 22205"/>
              <a:gd name="connsiteX3" fmla="*/ 0 w 21600"/>
              <a:gd name="connsiteY3" fmla="*/ 20172 h 22205"/>
              <a:gd name="connsiteX4" fmla="*/ 0 w 21600"/>
              <a:gd name="connsiteY4" fmla="*/ 0 h 22205"/>
              <a:gd name="connsiteX0" fmla="*/ 0 w 21600"/>
              <a:gd name="connsiteY0" fmla="*/ 0 h 17322"/>
              <a:gd name="connsiteX1" fmla="*/ 21600 w 21600"/>
              <a:gd name="connsiteY1" fmla="*/ 0 h 17322"/>
              <a:gd name="connsiteX2" fmla="*/ 21600 w 21600"/>
              <a:gd name="connsiteY2" fmla="*/ 17322 h 17322"/>
              <a:gd name="connsiteX3" fmla="*/ 0 w 21600"/>
              <a:gd name="connsiteY3" fmla="*/ 14073 h 17322"/>
              <a:gd name="connsiteX4" fmla="*/ 0 w 21600"/>
              <a:gd name="connsiteY4" fmla="*/ 0 h 17322"/>
              <a:gd name="connsiteX0" fmla="*/ 0 w 21600"/>
              <a:gd name="connsiteY0" fmla="*/ 0 h 18858"/>
              <a:gd name="connsiteX1" fmla="*/ 21600 w 21600"/>
              <a:gd name="connsiteY1" fmla="*/ 0 h 18858"/>
              <a:gd name="connsiteX2" fmla="*/ 21600 w 21600"/>
              <a:gd name="connsiteY2" fmla="*/ 17322 h 18858"/>
              <a:gd name="connsiteX3" fmla="*/ 0 w 21600"/>
              <a:gd name="connsiteY3" fmla="*/ 14073 h 18858"/>
              <a:gd name="connsiteX4" fmla="*/ 0 w 21600"/>
              <a:gd name="connsiteY4" fmla="*/ 0 h 18858"/>
              <a:gd name="connsiteX0" fmla="*/ 0 w 21600"/>
              <a:gd name="connsiteY0" fmla="*/ 0 h 17862"/>
              <a:gd name="connsiteX1" fmla="*/ 21600 w 21600"/>
              <a:gd name="connsiteY1" fmla="*/ 0 h 17862"/>
              <a:gd name="connsiteX2" fmla="*/ 21600 w 21600"/>
              <a:gd name="connsiteY2" fmla="*/ 17322 h 17862"/>
              <a:gd name="connsiteX3" fmla="*/ 0 w 21600"/>
              <a:gd name="connsiteY3" fmla="*/ 14073 h 17862"/>
              <a:gd name="connsiteX4" fmla="*/ 0 w 21600"/>
              <a:gd name="connsiteY4" fmla="*/ 0 h 17862"/>
              <a:gd name="connsiteX0" fmla="*/ 0 w 21600"/>
              <a:gd name="connsiteY0" fmla="*/ 0 h 17522"/>
              <a:gd name="connsiteX1" fmla="*/ 21600 w 21600"/>
              <a:gd name="connsiteY1" fmla="*/ 0 h 17522"/>
              <a:gd name="connsiteX2" fmla="*/ 21600 w 21600"/>
              <a:gd name="connsiteY2" fmla="*/ 17322 h 17522"/>
              <a:gd name="connsiteX3" fmla="*/ 0 w 21600"/>
              <a:gd name="connsiteY3" fmla="*/ 14073 h 17522"/>
              <a:gd name="connsiteX4" fmla="*/ 0 w 21600"/>
              <a:gd name="connsiteY4" fmla="*/ 0 h 1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752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018" y="-339"/>
                  <a:pt x="8403" y="26590"/>
                  <a:pt x="0" y="1407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B0F0">
                  <a:lumMod val="96000"/>
                  <a:lumOff val="4000"/>
                </a:srgbClr>
              </a:gs>
              <a:gs pos="80000">
                <a:srgbClr val="00B0F0">
                  <a:lumMod val="96000"/>
                  <a:lumOff val="4000"/>
                </a:srgbClr>
              </a:gs>
              <a:gs pos="49000">
                <a:srgbClr val="00487E"/>
              </a:gs>
              <a:gs pos="17000">
                <a:srgbClr val="000000"/>
              </a:gs>
            </a:gsLst>
            <a:lin ang="168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C1B2556-43F3-9492-9784-B3C45182DB67}"/>
              </a:ext>
            </a:extLst>
          </p:cNvPr>
          <p:cNvSpPr txBox="1">
            <a:spLocks/>
          </p:cNvSpPr>
          <p:nvPr userDrawn="1"/>
        </p:nvSpPr>
        <p:spPr>
          <a:xfrm>
            <a:off x="231534" y="6470896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6DF4714-1B53-257E-6C77-6F6B43DEAF8C}"/>
              </a:ext>
            </a:extLst>
          </p:cNvPr>
          <p:cNvSpPr txBox="1">
            <a:spLocks/>
          </p:cNvSpPr>
          <p:nvPr userDrawn="1"/>
        </p:nvSpPr>
        <p:spPr>
          <a:xfrm>
            <a:off x="11046066" y="6308057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2" name="Picture 11" descr="A blue text on a black background&#10;&#10;AI-generated content may be incorrect.">
            <a:extLst>
              <a:ext uri="{FF2B5EF4-FFF2-40B4-BE49-F238E27FC236}">
                <a16:creationId xmlns:a16="http://schemas.microsoft.com/office/drawing/2014/main" id="{2497F32F-E5F4-F7D6-DAAA-6B0DDD5435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5638800" y="5990557"/>
            <a:ext cx="914400" cy="914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2043225-908B-ED7F-2648-F252752F98B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43000"/>
          </a:blip>
          <a:stretch>
            <a:fillRect/>
          </a:stretch>
        </p:blipFill>
        <p:spPr>
          <a:xfrm>
            <a:off x="0" y="-47159"/>
            <a:ext cx="12192000" cy="11216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571200-06A3-1D3A-1C46-6C91DE196DE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rcRect/>
          <a:stretch/>
        </p:blipFill>
        <p:spPr>
          <a:xfrm>
            <a:off x="10574224" y="201034"/>
            <a:ext cx="1276281" cy="5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829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312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wood grain&#10;&#10;AI-generated content may be incorrect.">
            <a:extLst>
              <a:ext uri="{FF2B5EF4-FFF2-40B4-BE49-F238E27FC236}">
                <a16:creationId xmlns:a16="http://schemas.microsoft.com/office/drawing/2014/main" id="{C8C665E4-A7F7-14D5-6BBE-8FC8E58ECA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96"/>
            <a:ext cx="12192000" cy="685620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AAABCE9-5D60-6400-0482-5F13F626CCE8}"/>
              </a:ext>
            </a:extLst>
          </p:cNvPr>
          <p:cNvSpPr/>
          <p:nvPr userDrawn="1"/>
        </p:nvSpPr>
        <p:spPr>
          <a:xfrm>
            <a:off x="0" y="0"/>
            <a:ext cx="12120107" cy="6858000"/>
          </a:xfrm>
          <a:prstGeom prst="rect">
            <a:avLst/>
          </a:prstGeom>
          <a:gradFill>
            <a:gsLst>
              <a:gs pos="77000">
                <a:srgbClr val="001642">
                  <a:alpha val="84750"/>
                </a:srgbClr>
              </a:gs>
              <a:gs pos="1000">
                <a:srgbClr val="001642">
                  <a:alpha val="0"/>
                </a:srgbClr>
              </a:gs>
              <a:gs pos="51000">
                <a:srgbClr val="001642">
                  <a:alpha val="79644"/>
                </a:srgb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2FC733-DE4E-494B-B723-8334EBC1DDE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01900" y="685801"/>
            <a:ext cx="2798500" cy="5223366"/>
          </a:xfrm>
        </p:spPr>
        <p:txBody>
          <a:bodyPr anchor="ctr">
            <a:normAutofit/>
          </a:bodyPr>
          <a:lstStyle>
            <a:lvl1pPr algn="r"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Agenda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Contents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9B2F55C0-01E3-4006-906A-04B0AEF5FF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93707" y="685801"/>
            <a:ext cx="7089247" cy="5223365"/>
          </a:xfrm>
        </p:spPr>
        <p:txBody>
          <a:bodyPr anchor="ctr">
            <a:normAutofit/>
          </a:bodyPr>
          <a:lstStyle>
            <a:lvl1pPr marL="571500" indent="-5715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150000"/>
              <a:buFontTx/>
              <a:buBlip>
                <a:blip r:embed="rId3"/>
              </a:buBlip>
              <a:defRPr lang="en-US" sz="24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contents</a:t>
            </a:r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62F1771-CC00-4F9D-85DE-CE2281B970B6}"/>
              </a:ext>
            </a:extLst>
          </p:cNvPr>
          <p:cNvSpPr txBox="1">
            <a:spLocks/>
          </p:cNvSpPr>
          <p:nvPr userDrawn="1"/>
        </p:nvSpPr>
        <p:spPr>
          <a:xfrm>
            <a:off x="221259" y="6291095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3BFAFA-E81E-271A-6EE3-3BD90E7121F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54000"/>
          </a:blip>
          <a:srcRect/>
          <a:stretch/>
        </p:blipFill>
        <p:spPr>
          <a:xfrm>
            <a:off x="10748096" y="6019868"/>
            <a:ext cx="1276281" cy="57432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F9934BF-CC70-3C99-719A-91F5B656BA1E}"/>
              </a:ext>
            </a:extLst>
          </p:cNvPr>
          <p:cNvCxnSpPr>
            <a:cxnSpLocks/>
          </p:cNvCxnSpPr>
          <p:nvPr userDrawn="1"/>
        </p:nvCxnSpPr>
        <p:spPr>
          <a:xfrm>
            <a:off x="3535560" y="-221942"/>
            <a:ext cx="0" cy="7015954"/>
          </a:xfrm>
          <a:prstGeom prst="line">
            <a:avLst/>
          </a:prstGeom>
          <a:ln w="41275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bevelT/>
            <a:extrusionClr>
              <a:schemeClr val="bg2"/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6D8E6B3-8942-0BC7-66E8-614B8501DE3B}"/>
              </a:ext>
            </a:extLst>
          </p:cNvPr>
          <p:cNvCxnSpPr>
            <a:cxnSpLocks/>
          </p:cNvCxnSpPr>
          <p:nvPr userDrawn="1"/>
        </p:nvCxnSpPr>
        <p:spPr>
          <a:xfrm>
            <a:off x="4080135" y="-275208"/>
            <a:ext cx="0" cy="7069220"/>
          </a:xfrm>
          <a:prstGeom prst="line">
            <a:avLst/>
          </a:prstGeom>
          <a:ln w="41275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bevelT/>
            <a:extrusionClr>
              <a:schemeClr val="bg2"/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3CB7FE-5748-576B-7113-C9F1D21C5EFB}"/>
              </a:ext>
            </a:extLst>
          </p:cNvPr>
          <p:cNvCxnSpPr>
            <a:cxnSpLocks/>
          </p:cNvCxnSpPr>
          <p:nvPr userDrawn="1"/>
        </p:nvCxnSpPr>
        <p:spPr>
          <a:xfrm>
            <a:off x="3903367" y="-239697"/>
            <a:ext cx="0" cy="7033709"/>
          </a:xfrm>
          <a:prstGeom prst="line">
            <a:avLst/>
          </a:prstGeom>
          <a:ln w="41275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bevelT/>
            <a:extrusionClr>
              <a:schemeClr val="bg2"/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DB882A72-3902-17A2-DD57-AF47E3164FD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/>
          <a:stretch/>
        </p:blipFill>
        <p:spPr>
          <a:xfrm rot="20605361">
            <a:off x="2767895" y="264761"/>
            <a:ext cx="1292149" cy="1456658"/>
          </a:xfrm>
          <a:prstGeom prst="rect">
            <a:avLst/>
          </a:prstGeom>
          <a:effectLst>
            <a:outerShdw dist="131649" dir="2700000" sx="101000" sy="101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6AA1F47-EE17-77E8-1C60-037CF145E3D1}"/>
              </a:ext>
            </a:extLst>
          </p:cNvPr>
          <p:cNvCxnSpPr>
            <a:cxnSpLocks/>
          </p:cNvCxnSpPr>
          <p:nvPr userDrawn="1"/>
        </p:nvCxnSpPr>
        <p:spPr>
          <a:xfrm>
            <a:off x="3712328" y="-177553"/>
            <a:ext cx="0" cy="7035553"/>
          </a:xfrm>
          <a:prstGeom prst="line">
            <a:avLst/>
          </a:prstGeom>
          <a:ln w="41275" cap="flat" cmpd="sng" algn="ctr">
            <a:solidFill>
              <a:schemeClr val="accent3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 extrusionH="76200">
            <a:bevelT/>
            <a:extrusionClr>
              <a:schemeClr val="bg2"/>
            </a:extrusionClr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36638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4968">
          <p15:clr>
            <a:srgbClr val="FBAE40"/>
          </p15:clr>
        </p15:guide>
        <p15:guide id="9" pos="5280">
          <p15:clr>
            <a:srgbClr val="FBAE40"/>
          </p15:clr>
        </p15:guide>
        <p15:guide id="10" pos="31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wood grain&#10;&#10;AI-generated content may be incorrect.">
            <a:extLst>
              <a:ext uri="{FF2B5EF4-FFF2-40B4-BE49-F238E27FC236}">
                <a16:creationId xmlns:a16="http://schemas.microsoft.com/office/drawing/2014/main" id="{4BCC9F34-0684-1891-1F0C-134479E066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" y="896"/>
            <a:ext cx="12192000" cy="685620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F78A87B-D214-B818-6DD0-DDDFFD0D5A3E}"/>
              </a:ext>
            </a:extLst>
          </p:cNvPr>
          <p:cNvSpPr/>
          <p:nvPr userDrawn="1"/>
        </p:nvSpPr>
        <p:spPr>
          <a:xfrm>
            <a:off x="205" y="0"/>
            <a:ext cx="12183805" cy="6858000"/>
          </a:xfrm>
          <a:prstGeom prst="rect">
            <a:avLst/>
          </a:prstGeom>
          <a:gradFill>
            <a:gsLst>
              <a:gs pos="77000">
                <a:srgbClr val="001642">
                  <a:alpha val="84750"/>
                </a:srgbClr>
              </a:gs>
              <a:gs pos="1000">
                <a:srgbClr val="001642">
                  <a:alpha val="0"/>
                </a:srgbClr>
              </a:gs>
              <a:gs pos="51000">
                <a:srgbClr val="001642">
                  <a:alpha val="79644"/>
                </a:srgb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9C8B9FD-B016-DFF9-54D2-08858FDFF366}"/>
              </a:ext>
            </a:extLst>
          </p:cNvPr>
          <p:cNvGrpSpPr/>
          <p:nvPr userDrawn="1"/>
        </p:nvGrpSpPr>
        <p:grpSpPr>
          <a:xfrm flipH="1">
            <a:off x="-228791" y="5913783"/>
            <a:ext cx="12580415" cy="751021"/>
            <a:chOff x="7938" y="681037"/>
            <a:chExt cx="12184063" cy="2232025"/>
          </a:xfr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88000">
                <a:schemeClr val="accent6">
                  <a:lumMod val="60000"/>
                  <a:lumOff val="40000"/>
                  <a:alpha val="25000"/>
                </a:schemeClr>
              </a:gs>
            </a:gsLst>
            <a:lin ang="0" scaled="1"/>
            <a:tileRect/>
          </a:gradFill>
        </p:grpSpPr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3C522143-EAD0-AF57-C873-2FB405766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29E7F599-9CF7-50C2-9E89-F9EA1BFE9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8E42EF8-44F3-C752-47E3-48A0E2DDA4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43E55BFC-FAF1-3A4F-9BEF-3B5ECBF6D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798E7C6E-D3E4-E06E-9E72-15867BB8FE3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E3D5AE3B-3059-8941-C4B5-DD45D47105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74B36F-6839-C7AB-5C72-1CAE314E9CFE}"/>
              </a:ext>
            </a:extLst>
          </p:cNvPr>
          <p:cNvSpPr txBox="1">
            <a:spLocks/>
          </p:cNvSpPr>
          <p:nvPr userDrawn="1"/>
        </p:nvSpPr>
        <p:spPr>
          <a:xfrm>
            <a:off x="330793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2024 Jenzabar, Inc.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FD8D6A0-03E8-C73B-93B8-D41963DEEB66}"/>
              </a:ext>
            </a:extLst>
          </p:cNvPr>
          <p:cNvSpPr txBox="1">
            <a:spLocks/>
          </p:cNvSpPr>
          <p:nvPr userDrawn="1"/>
        </p:nvSpPr>
        <p:spPr>
          <a:xfrm>
            <a:off x="11046066" y="6308057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bg1"/>
                </a:solidFill>
              </a:rPr>
              <a:pPr algn="r"/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103AE0-6A86-B346-AF35-737596EDC199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838200" y="2926556"/>
            <a:ext cx="10515600" cy="1004888"/>
          </a:xfrm>
        </p:spPr>
        <p:txBody>
          <a:bodyPr anchor="b"/>
          <a:lstStyle>
            <a:lvl1pPr algn="ct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Divider Slide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C752D0-3BCD-6AE1-93C9-F2BE5B42D9CA}"/>
              </a:ext>
            </a:extLst>
          </p:cNvPr>
          <p:cNvSpPr txBox="1"/>
          <p:nvPr userDrawn="1"/>
        </p:nvSpPr>
        <p:spPr>
          <a:xfrm>
            <a:off x="12642112" y="-520995"/>
            <a:ext cx="0" cy="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25000" lnSpcReduction="20000"/>
          </a:bodyPr>
          <a:lstStyle/>
          <a:p>
            <a:pPr algn="l"/>
            <a:endParaRPr lang="en-US" sz="2400">
              <a:solidFill>
                <a:schemeClr val="bg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50E0F8-CA7D-D31A-C60F-6F67DB9D26FB}"/>
              </a:ext>
            </a:extLst>
          </p:cNvPr>
          <p:cNvGrpSpPr/>
          <p:nvPr userDrawn="1"/>
        </p:nvGrpSpPr>
        <p:grpSpPr>
          <a:xfrm rot="10800000" flipH="1">
            <a:off x="0" y="275623"/>
            <a:ext cx="12580415" cy="751021"/>
            <a:chOff x="7938" y="681037"/>
            <a:chExt cx="12184063" cy="2232025"/>
          </a:xfrm>
          <a:gradFill flip="none" rotWithShape="1">
            <a:gsLst>
              <a:gs pos="0">
                <a:schemeClr val="accent4"/>
              </a:gs>
              <a:gs pos="88000">
                <a:schemeClr val="accent5">
                  <a:lumMod val="60000"/>
                  <a:lumOff val="40000"/>
                  <a:alpha val="15000"/>
                </a:schemeClr>
              </a:gs>
            </a:gsLst>
            <a:lin ang="0" scaled="1"/>
            <a:tileRect/>
          </a:gradFill>
        </p:grpSpPr>
        <p:sp>
          <p:nvSpPr>
            <p:cNvPr id="6" name="Freeform 7">
              <a:extLst>
                <a:ext uri="{FF2B5EF4-FFF2-40B4-BE49-F238E27FC236}">
                  <a16:creationId xmlns:a16="http://schemas.microsoft.com/office/drawing/2014/main" id="{4EC14457-9620-945C-5AB2-8ABD11FB7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996B02AA-3556-D7D1-E7DD-EED5DD430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884578A6-E403-40BB-5CB1-0D92C92C8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9117AA18-262F-77BF-13FF-EBFCEC09A3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E145DA1A-4F57-4E3B-3096-83BDA9425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8424D25-046A-2ED3-68AA-52E5D469F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76B88A47-4E79-B0C7-3596-872B4EFAB55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6000"/>
          </a:blip>
          <a:srcRect/>
          <a:stretch/>
        </p:blipFill>
        <p:spPr>
          <a:xfrm>
            <a:off x="10227190" y="6093924"/>
            <a:ext cx="1276281" cy="574327"/>
          </a:xfrm>
          <a:prstGeom prst="rect">
            <a:avLst/>
          </a:prstGeom>
        </p:spPr>
      </p:pic>
      <p:pic>
        <p:nvPicPr>
          <p:cNvPr id="9" name="Picture 8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6D41276-2921-5644-23B7-45CDC2D7147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2000"/>
          </a:blip>
          <a:stretch>
            <a:fillRect/>
          </a:stretch>
        </p:blipFill>
        <p:spPr>
          <a:xfrm>
            <a:off x="10780531" y="-126496"/>
            <a:ext cx="1411469" cy="141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77859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re de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Document 7">
            <a:extLst>
              <a:ext uri="{FF2B5EF4-FFF2-40B4-BE49-F238E27FC236}">
                <a16:creationId xmlns:a16="http://schemas.microsoft.com/office/drawing/2014/main" id="{B86D4E64-BDD7-416B-AE73-245E1E364164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-11185" y="-10758"/>
            <a:ext cx="12203195" cy="9979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3418"/>
              <a:gd name="connsiteX1" fmla="*/ 21600 w 21600"/>
              <a:gd name="connsiteY1" fmla="*/ 0 h 23418"/>
              <a:gd name="connsiteX2" fmla="*/ 21600 w 21600"/>
              <a:gd name="connsiteY2" fmla="*/ 17322 h 23418"/>
              <a:gd name="connsiteX3" fmla="*/ 0 w 21600"/>
              <a:gd name="connsiteY3" fmla="*/ 20172 h 23418"/>
              <a:gd name="connsiteX4" fmla="*/ 0 w 21600"/>
              <a:gd name="connsiteY4" fmla="*/ 0 h 23418"/>
              <a:gd name="connsiteX0" fmla="*/ 0 w 21600"/>
              <a:gd name="connsiteY0" fmla="*/ 0 h 22489"/>
              <a:gd name="connsiteX1" fmla="*/ 21600 w 21600"/>
              <a:gd name="connsiteY1" fmla="*/ 0 h 22489"/>
              <a:gd name="connsiteX2" fmla="*/ 21600 w 21600"/>
              <a:gd name="connsiteY2" fmla="*/ 17322 h 22489"/>
              <a:gd name="connsiteX3" fmla="*/ 0 w 21600"/>
              <a:gd name="connsiteY3" fmla="*/ 20172 h 22489"/>
              <a:gd name="connsiteX4" fmla="*/ 0 w 21600"/>
              <a:gd name="connsiteY4" fmla="*/ 0 h 22489"/>
              <a:gd name="connsiteX0" fmla="*/ 0 w 21600"/>
              <a:gd name="connsiteY0" fmla="*/ 0 h 22205"/>
              <a:gd name="connsiteX1" fmla="*/ 21600 w 21600"/>
              <a:gd name="connsiteY1" fmla="*/ 0 h 22205"/>
              <a:gd name="connsiteX2" fmla="*/ 21600 w 21600"/>
              <a:gd name="connsiteY2" fmla="*/ 17322 h 22205"/>
              <a:gd name="connsiteX3" fmla="*/ 0 w 21600"/>
              <a:gd name="connsiteY3" fmla="*/ 20172 h 22205"/>
              <a:gd name="connsiteX4" fmla="*/ 0 w 21600"/>
              <a:gd name="connsiteY4" fmla="*/ 0 h 22205"/>
              <a:gd name="connsiteX0" fmla="*/ 0 w 21600"/>
              <a:gd name="connsiteY0" fmla="*/ 0 h 17322"/>
              <a:gd name="connsiteX1" fmla="*/ 21600 w 21600"/>
              <a:gd name="connsiteY1" fmla="*/ 0 h 17322"/>
              <a:gd name="connsiteX2" fmla="*/ 21600 w 21600"/>
              <a:gd name="connsiteY2" fmla="*/ 17322 h 17322"/>
              <a:gd name="connsiteX3" fmla="*/ 0 w 21600"/>
              <a:gd name="connsiteY3" fmla="*/ 14073 h 17322"/>
              <a:gd name="connsiteX4" fmla="*/ 0 w 21600"/>
              <a:gd name="connsiteY4" fmla="*/ 0 h 17322"/>
              <a:gd name="connsiteX0" fmla="*/ 0 w 21600"/>
              <a:gd name="connsiteY0" fmla="*/ 0 h 18858"/>
              <a:gd name="connsiteX1" fmla="*/ 21600 w 21600"/>
              <a:gd name="connsiteY1" fmla="*/ 0 h 18858"/>
              <a:gd name="connsiteX2" fmla="*/ 21600 w 21600"/>
              <a:gd name="connsiteY2" fmla="*/ 17322 h 18858"/>
              <a:gd name="connsiteX3" fmla="*/ 0 w 21600"/>
              <a:gd name="connsiteY3" fmla="*/ 14073 h 18858"/>
              <a:gd name="connsiteX4" fmla="*/ 0 w 21600"/>
              <a:gd name="connsiteY4" fmla="*/ 0 h 18858"/>
              <a:gd name="connsiteX0" fmla="*/ 0 w 21600"/>
              <a:gd name="connsiteY0" fmla="*/ 0 h 17862"/>
              <a:gd name="connsiteX1" fmla="*/ 21600 w 21600"/>
              <a:gd name="connsiteY1" fmla="*/ 0 h 17862"/>
              <a:gd name="connsiteX2" fmla="*/ 21600 w 21600"/>
              <a:gd name="connsiteY2" fmla="*/ 17322 h 17862"/>
              <a:gd name="connsiteX3" fmla="*/ 0 w 21600"/>
              <a:gd name="connsiteY3" fmla="*/ 14073 h 17862"/>
              <a:gd name="connsiteX4" fmla="*/ 0 w 21600"/>
              <a:gd name="connsiteY4" fmla="*/ 0 h 17862"/>
              <a:gd name="connsiteX0" fmla="*/ 0 w 21600"/>
              <a:gd name="connsiteY0" fmla="*/ 0 h 17522"/>
              <a:gd name="connsiteX1" fmla="*/ 21600 w 21600"/>
              <a:gd name="connsiteY1" fmla="*/ 0 h 17522"/>
              <a:gd name="connsiteX2" fmla="*/ 21600 w 21600"/>
              <a:gd name="connsiteY2" fmla="*/ 17322 h 17522"/>
              <a:gd name="connsiteX3" fmla="*/ 0 w 21600"/>
              <a:gd name="connsiteY3" fmla="*/ 14073 h 17522"/>
              <a:gd name="connsiteX4" fmla="*/ 0 w 21600"/>
              <a:gd name="connsiteY4" fmla="*/ 0 h 1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752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018" y="-339"/>
                  <a:pt x="8403" y="26590"/>
                  <a:pt x="0" y="14073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100000">
                <a:srgbClr val="00B0F0">
                  <a:lumMod val="96000"/>
                  <a:lumOff val="4000"/>
                </a:srgbClr>
              </a:gs>
              <a:gs pos="80000">
                <a:srgbClr val="00B0F0">
                  <a:lumMod val="96000"/>
                  <a:lumOff val="4000"/>
                </a:srgbClr>
              </a:gs>
              <a:gs pos="49000">
                <a:srgbClr val="00487E"/>
              </a:gs>
              <a:gs pos="17000">
                <a:srgbClr val="000000"/>
              </a:gs>
            </a:gsLst>
            <a:lin ang="16800000" scaled="0"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lvl="0"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AB6A2E0-D557-CB34-5396-0FD9344FB2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69000"/>
          </a:blip>
          <a:stretch>
            <a:fillRect/>
          </a:stretch>
        </p:blipFill>
        <p:spPr>
          <a:xfrm>
            <a:off x="-11184" y="-4229"/>
            <a:ext cx="12192000" cy="112166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DE455E-6EFF-4B55-99CB-0208EDC6F9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8"/>
            <a:ext cx="11150600" cy="413222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C9D17-B1C4-33EC-7880-11174FA4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8202"/>
            <a:ext cx="10515600" cy="61128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lowchart: Document 7">
            <a:extLst>
              <a:ext uri="{FF2B5EF4-FFF2-40B4-BE49-F238E27FC236}">
                <a16:creationId xmlns:a16="http://schemas.microsoft.com/office/drawing/2014/main" id="{BC537E76-3CAC-21B6-088A-FE92C7DDBD01}"/>
              </a:ext>
            </a:extLst>
          </p:cNvPr>
          <p:cNvSpPr/>
          <p:nvPr userDrawn="1"/>
        </p:nvSpPr>
        <p:spPr>
          <a:xfrm>
            <a:off x="-60256" y="10808"/>
            <a:ext cx="12312511" cy="9979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3418"/>
              <a:gd name="connsiteX1" fmla="*/ 21600 w 21600"/>
              <a:gd name="connsiteY1" fmla="*/ 0 h 23418"/>
              <a:gd name="connsiteX2" fmla="*/ 21600 w 21600"/>
              <a:gd name="connsiteY2" fmla="*/ 17322 h 23418"/>
              <a:gd name="connsiteX3" fmla="*/ 0 w 21600"/>
              <a:gd name="connsiteY3" fmla="*/ 20172 h 23418"/>
              <a:gd name="connsiteX4" fmla="*/ 0 w 21600"/>
              <a:gd name="connsiteY4" fmla="*/ 0 h 23418"/>
              <a:gd name="connsiteX0" fmla="*/ 0 w 21600"/>
              <a:gd name="connsiteY0" fmla="*/ 0 h 22489"/>
              <a:gd name="connsiteX1" fmla="*/ 21600 w 21600"/>
              <a:gd name="connsiteY1" fmla="*/ 0 h 22489"/>
              <a:gd name="connsiteX2" fmla="*/ 21600 w 21600"/>
              <a:gd name="connsiteY2" fmla="*/ 17322 h 22489"/>
              <a:gd name="connsiteX3" fmla="*/ 0 w 21600"/>
              <a:gd name="connsiteY3" fmla="*/ 20172 h 22489"/>
              <a:gd name="connsiteX4" fmla="*/ 0 w 21600"/>
              <a:gd name="connsiteY4" fmla="*/ 0 h 22489"/>
              <a:gd name="connsiteX0" fmla="*/ 0 w 21600"/>
              <a:gd name="connsiteY0" fmla="*/ 0 h 22205"/>
              <a:gd name="connsiteX1" fmla="*/ 21600 w 21600"/>
              <a:gd name="connsiteY1" fmla="*/ 0 h 22205"/>
              <a:gd name="connsiteX2" fmla="*/ 21600 w 21600"/>
              <a:gd name="connsiteY2" fmla="*/ 17322 h 22205"/>
              <a:gd name="connsiteX3" fmla="*/ 0 w 21600"/>
              <a:gd name="connsiteY3" fmla="*/ 20172 h 22205"/>
              <a:gd name="connsiteX4" fmla="*/ 0 w 21600"/>
              <a:gd name="connsiteY4" fmla="*/ 0 h 22205"/>
              <a:gd name="connsiteX0" fmla="*/ 0 w 21600"/>
              <a:gd name="connsiteY0" fmla="*/ 0 h 17322"/>
              <a:gd name="connsiteX1" fmla="*/ 21600 w 21600"/>
              <a:gd name="connsiteY1" fmla="*/ 0 h 17322"/>
              <a:gd name="connsiteX2" fmla="*/ 21600 w 21600"/>
              <a:gd name="connsiteY2" fmla="*/ 17322 h 17322"/>
              <a:gd name="connsiteX3" fmla="*/ 0 w 21600"/>
              <a:gd name="connsiteY3" fmla="*/ 14073 h 17322"/>
              <a:gd name="connsiteX4" fmla="*/ 0 w 21600"/>
              <a:gd name="connsiteY4" fmla="*/ 0 h 17322"/>
              <a:gd name="connsiteX0" fmla="*/ 0 w 21600"/>
              <a:gd name="connsiteY0" fmla="*/ 0 h 18858"/>
              <a:gd name="connsiteX1" fmla="*/ 21600 w 21600"/>
              <a:gd name="connsiteY1" fmla="*/ 0 h 18858"/>
              <a:gd name="connsiteX2" fmla="*/ 21600 w 21600"/>
              <a:gd name="connsiteY2" fmla="*/ 17322 h 18858"/>
              <a:gd name="connsiteX3" fmla="*/ 0 w 21600"/>
              <a:gd name="connsiteY3" fmla="*/ 14073 h 18858"/>
              <a:gd name="connsiteX4" fmla="*/ 0 w 21600"/>
              <a:gd name="connsiteY4" fmla="*/ 0 h 18858"/>
              <a:gd name="connsiteX0" fmla="*/ 0 w 21600"/>
              <a:gd name="connsiteY0" fmla="*/ 0 h 17862"/>
              <a:gd name="connsiteX1" fmla="*/ 21600 w 21600"/>
              <a:gd name="connsiteY1" fmla="*/ 0 h 17862"/>
              <a:gd name="connsiteX2" fmla="*/ 21600 w 21600"/>
              <a:gd name="connsiteY2" fmla="*/ 17322 h 17862"/>
              <a:gd name="connsiteX3" fmla="*/ 0 w 21600"/>
              <a:gd name="connsiteY3" fmla="*/ 14073 h 17862"/>
              <a:gd name="connsiteX4" fmla="*/ 0 w 21600"/>
              <a:gd name="connsiteY4" fmla="*/ 0 h 17862"/>
              <a:gd name="connsiteX0" fmla="*/ 0 w 21600"/>
              <a:gd name="connsiteY0" fmla="*/ 0 h 17522"/>
              <a:gd name="connsiteX1" fmla="*/ 21600 w 21600"/>
              <a:gd name="connsiteY1" fmla="*/ 0 h 17522"/>
              <a:gd name="connsiteX2" fmla="*/ 21600 w 21600"/>
              <a:gd name="connsiteY2" fmla="*/ 17322 h 17522"/>
              <a:gd name="connsiteX3" fmla="*/ 0 w 21600"/>
              <a:gd name="connsiteY3" fmla="*/ 14073 h 17522"/>
              <a:gd name="connsiteX4" fmla="*/ 0 w 21600"/>
              <a:gd name="connsiteY4" fmla="*/ 0 h 1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752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018" y="-339"/>
                  <a:pt x="8403" y="26590"/>
                  <a:pt x="0" y="1407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88000">
                <a:srgbClr val="00B0F0">
                  <a:lumMod val="96000"/>
                  <a:lumOff val="4000"/>
                  <a:alpha val="0"/>
                </a:srgbClr>
              </a:gs>
              <a:gs pos="71000">
                <a:srgbClr val="00B0F0">
                  <a:lumMod val="96000"/>
                  <a:lumOff val="4000"/>
                  <a:alpha val="43862"/>
                </a:srgbClr>
              </a:gs>
              <a:gs pos="61000">
                <a:srgbClr val="00487E">
                  <a:alpha val="68543"/>
                </a:srgbClr>
              </a:gs>
              <a:gs pos="26000">
                <a:srgbClr val="000000">
                  <a:alpha val="0"/>
                </a:srgbClr>
              </a:gs>
              <a:gs pos="45000">
                <a:srgbClr val="000000"/>
              </a:gs>
            </a:gsLst>
            <a:lin ang="15000000" scaled="0"/>
            <a:tileRect/>
          </a:gradFill>
          <a:ln>
            <a:noFill/>
          </a:ln>
          <a:effectLst>
            <a:outerShdw blurRad="178747" dist="38100" dir="2700000" algn="tl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9239EE-C5A4-CC7C-D89A-3CAAF9594BDD}"/>
              </a:ext>
            </a:extLst>
          </p:cNvPr>
          <p:cNvSpPr txBox="1">
            <a:spLocks/>
          </p:cNvSpPr>
          <p:nvPr userDrawn="1"/>
        </p:nvSpPr>
        <p:spPr>
          <a:xfrm>
            <a:off x="231534" y="6470896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4AE1DAB-E91F-66A2-C061-54F42DB1CE18}"/>
              </a:ext>
            </a:extLst>
          </p:cNvPr>
          <p:cNvSpPr txBox="1">
            <a:spLocks/>
          </p:cNvSpPr>
          <p:nvPr userDrawn="1"/>
        </p:nvSpPr>
        <p:spPr>
          <a:xfrm>
            <a:off x="11046066" y="6308057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Picture 2" descr="A blue button with white text&#10;&#10;AI-generated content may be incorrect.">
            <a:extLst>
              <a:ext uri="{FF2B5EF4-FFF2-40B4-BE49-F238E27FC236}">
                <a16:creationId xmlns:a16="http://schemas.microsoft.com/office/drawing/2014/main" id="{0D5889B1-713C-788A-5425-0694A99360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19000"/>
          </a:blip>
          <a:stretch>
            <a:fillRect/>
          </a:stretch>
        </p:blipFill>
        <p:spPr>
          <a:xfrm>
            <a:off x="10813895" y="6031434"/>
            <a:ext cx="796941" cy="796941"/>
          </a:xfrm>
          <a:prstGeom prst="rect">
            <a:avLst/>
          </a:prstGeom>
        </p:spPr>
      </p:pic>
      <p:pic>
        <p:nvPicPr>
          <p:cNvPr id="13" name="Picture 12" descr="A close up of a guitar&#10;&#10;AI-generated content may be incorrect.">
            <a:extLst>
              <a:ext uri="{FF2B5EF4-FFF2-40B4-BE49-F238E27FC236}">
                <a16:creationId xmlns:a16="http://schemas.microsoft.com/office/drawing/2014/main" id="{06313924-55E7-D1B0-DA7F-3A448C083A7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33661" y="3609"/>
            <a:ext cx="6263946" cy="13628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DD2BC3-3E3D-88EE-AF3F-02D47E80AE7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alphaModFix/>
          </a:blip>
          <a:srcRect/>
          <a:stretch/>
        </p:blipFill>
        <p:spPr>
          <a:xfrm>
            <a:off x="10574224" y="201034"/>
            <a:ext cx="1276281" cy="57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202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312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re de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DE455E-6EFF-4B55-99CB-0208EDC6F9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8"/>
            <a:ext cx="11150600" cy="413222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C9D17-B1C4-33EC-7880-11174FA4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8202"/>
            <a:ext cx="10515600" cy="611285"/>
          </a:xfrm>
        </p:spPr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558074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312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Core dec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ood grain&#10;&#10;AI-generated content may be incorrect.">
            <a:extLst>
              <a:ext uri="{FF2B5EF4-FFF2-40B4-BE49-F238E27FC236}">
                <a16:creationId xmlns:a16="http://schemas.microsoft.com/office/drawing/2014/main" id="{B17757C7-BBCD-9AAE-971E-2227395F0BD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" y="896"/>
            <a:ext cx="12192000" cy="68562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7402742-35FE-1AE7-9A92-CE0A4DA0C6A9}"/>
              </a:ext>
            </a:extLst>
          </p:cNvPr>
          <p:cNvSpPr/>
          <p:nvPr userDrawn="1"/>
        </p:nvSpPr>
        <p:spPr>
          <a:xfrm>
            <a:off x="205" y="0"/>
            <a:ext cx="12183805" cy="6858000"/>
          </a:xfrm>
          <a:prstGeom prst="rect">
            <a:avLst/>
          </a:prstGeom>
          <a:gradFill>
            <a:gsLst>
              <a:gs pos="77000">
                <a:srgbClr val="001642">
                  <a:alpha val="84750"/>
                </a:srgbClr>
              </a:gs>
              <a:gs pos="1000">
                <a:srgbClr val="001642">
                  <a:alpha val="0"/>
                </a:srgbClr>
              </a:gs>
              <a:gs pos="51000">
                <a:srgbClr val="001642">
                  <a:alpha val="79644"/>
                </a:srgb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73BC93B-4850-1375-0EA8-920907C0489E}"/>
              </a:ext>
            </a:extLst>
          </p:cNvPr>
          <p:cNvGrpSpPr/>
          <p:nvPr userDrawn="1"/>
        </p:nvGrpSpPr>
        <p:grpSpPr>
          <a:xfrm flipH="1">
            <a:off x="-228995" y="5795122"/>
            <a:ext cx="12580415" cy="998890"/>
            <a:chOff x="7938" y="681037"/>
            <a:chExt cx="12184063" cy="2232025"/>
          </a:xfrm>
          <a:gradFill flip="none" rotWithShape="1">
            <a:gsLst>
              <a:gs pos="0">
                <a:schemeClr val="accent1">
                  <a:lumMod val="20000"/>
                  <a:lumOff val="80000"/>
                  <a:alpha val="57000"/>
                </a:schemeClr>
              </a:gs>
              <a:gs pos="88000">
                <a:schemeClr val="accent5">
                  <a:lumMod val="60000"/>
                  <a:lumOff val="40000"/>
                  <a:alpha val="15000"/>
                </a:schemeClr>
              </a:gs>
            </a:gsLst>
            <a:lin ang="0" scaled="1"/>
            <a:tileRect/>
          </a:gradFill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0BB0AEF-1FEA-DC64-74A4-C8692D147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839786"/>
              <a:ext cx="12168188" cy="2065339"/>
            </a:xfrm>
            <a:custGeom>
              <a:avLst/>
              <a:gdLst>
                <a:gd name="T0" fmla="*/ 1534 w 1534"/>
                <a:gd name="T1" fmla="*/ 69 h 260"/>
                <a:gd name="T2" fmla="*/ 1415 w 1534"/>
                <a:gd name="T3" fmla="*/ 122 h 260"/>
                <a:gd name="T4" fmla="*/ 1319 w 1534"/>
                <a:gd name="T5" fmla="*/ 165 h 260"/>
                <a:gd name="T6" fmla="*/ 888 w 1534"/>
                <a:gd name="T7" fmla="*/ 243 h 260"/>
                <a:gd name="T8" fmla="*/ 562 w 1534"/>
                <a:gd name="T9" fmla="*/ 128 h 260"/>
                <a:gd name="T10" fmla="*/ 451 w 1534"/>
                <a:gd name="T11" fmla="*/ 78 h 260"/>
                <a:gd name="T12" fmla="*/ 382 w 1534"/>
                <a:gd name="T13" fmla="*/ 51 h 260"/>
                <a:gd name="T14" fmla="*/ 187 w 1534"/>
                <a:gd name="T15" fmla="*/ 11 h 260"/>
                <a:gd name="T16" fmla="*/ 0 w 1534"/>
                <a:gd name="T17" fmla="*/ 46 h 260"/>
                <a:gd name="T18" fmla="*/ 1 w 1534"/>
                <a:gd name="T19" fmla="*/ 49 h 260"/>
                <a:gd name="T20" fmla="*/ 381 w 1534"/>
                <a:gd name="T21" fmla="*/ 53 h 260"/>
                <a:gd name="T22" fmla="*/ 450 w 1534"/>
                <a:gd name="T23" fmla="*/ 80 h 260"/>
                <a:gd name="T24" fmla="*/ 561 w 1534"/>
                <a:gd name="T25" fmla="*/ 131 h 260"/>
                <a:gd name="T26" fmla="*/ 887 w 1534"/>
                <a:gd name="T27" fmla="*/ 246 h 260"/>
                <a:gd name="T28" fmla="*/ 931 w 1534"/>
                <a:gd name="T29" fmla="*/ 250 h 260"/>
                <a:gd name="T30" fmla="*/ 1320 w 1534"/>
                <a:gd name="T31" fmla="*/ 168 h 260"/>
                <a:gd name="T32" fmla="*/ 1416 w 1534"/>
                <a:gd name="T33" fmla="*/ 124 h 260"/>
                <a:gd name="T34" fmla="*/ 1534 w 1534"/>
                <a:gd name="T35" fmla="*/ 71 h 260"/>
                <a:gd name="T36" fmla="*/ 1534 w 1534"/>
                <a:gd name="T37" fmla="*/ 6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34" h="260">
                  <a:moveTo>
                    <a:pt x="1534" y="69"/>
                  </a:moveTo>
                  <a:cubicBezTo>
                    <a:pt x="1494" y="85"/>
                    <a:pt x="1454" y="103"/>
                    <a:pt x="1415" y="122"/>
                  </a:cubicBezTo>
                  <a:cubicBezTo>
                    <a:pt x="1383" y="136"/>
                    <a:pt x="1351" y="151"/>
                    <a:pt x="1319" y="165"/>
                  </a:cubicBezTo>
                  <a:cubicBezTo>
                    <a:pt x="1155" y="235"/>
                    <a:pt x="1018" y="260"/>
                    <a:pt x="888" y="243"/>
                  </a:cubicBezTo>
                  <a:cubicBezTo>
                    <a:pt x="773" y="228"/>
                    <a:pt x="666" y="177"/>
                    <a:pt x="562" y="128"/>
                  </a:cubicBezTo>
                  <a:cubicBezTo>
                    <a:pt x="526" y="111"/>
                    <a:pt x="488" y="94"/>
                    <a:pt x="451" y="78"/>
                  </a:cubicBezTo>
                  <a:cubicBezTo>
                    <a:pt x="428" y="68"/>
                    <a:pt x="404" y="59"/>
                    <a:pt x="382" y="51"/>
                  </a:cubicBezTo>
                  <a:cubicBezTo>
                    <a:pt x="313" y="27"/>
                    <a:pt x="247" y="14"/>
                    <a:pt x="187" y="11"/>
                  </a:cubicBezTo>
                  <a:cubicBezTo>
                    <a:pt x="117" y="8"/>
                    <a:pt x="54" y="20"/>
                    <a:pt x="0" y="46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01" y="0"/>
                    <a:pt x="232" y="2"/>
                    <a:pt x="381" y="53"/>
                  </a:cubicBezTo>
                  <a:cubicBezTo>
                    <a:pt x="404" y="61"/>
                    <a:pt x="427" y="70"/>
                    <a:pt x="450" y="80"/>
                  </a:cubicBezTo>
                  <a:cubicBezTo>
                    <a:pt x="487" y="96"/>
                    <a:pt x="525" y="114"/>
                    <a:pt x="561" y="131"/>
                  </a:cubicBezTo>
                  <a:cubicBezTo>
                    <a:pt x="665" y="180"/>
                    <a:pt x="772" y="231"/>
                    <a:pt x="887" y="246"/>
                  </a:cubicBezTo>
                  <a:cubicBezTo>
                    <a:pt x="902" y="247"/>
                    <a:pt x="916" y="249"/>
                    <a:pt x="931" y="250"/>
                  </a:cubicBezTo>
                  <a:cubicBezTo>
                    <a:pt x="1048" y="257"/>
                    <a:pt x="1173" y="230"/>
                    <a:pt x="1320" y="168"/>
                  </a:cubicBezTo>
                  <a:cubicBezTo>
                    <a:pt x="1352" y="154"/>
                    <a:pt x="1385" y="139"/>
                    <a:pt x="1416" y="124"/>
                  </a:cubicBezTo>
                  <a:cubicBezTo>
                    <a:pt x="1455" y="106"/>
                    <a:pt x="1494" y="88"/>
                    <a:pt x="1534" y="71"/>
                  </a:cubicBezTo>
                  <a:lnTo>
                    <a:pt x="1534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1C2C4C35-0DEA-0A31-DE0E-1EDFD2155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13" y="792162"/>
              <a:ext cx="12168188" cy="2120900"/>
            </a:xfrm>
            <a:custGeom>
              <a:avLst/>
              <a:gdLst>
                <a:gd name="T0" fmla="*/ 1534 w 1534"/>
                <a:gd name="T1" fmla="*/ 55 h 267"/>
                <a:gd name="T2" fmla="*/ 1386 w 1534"/>
                <a:gd name="T3" fmla="*/ 123 h 267"/>
                <a:gd name="T4" fmla="*/ 1286 w 1534"/>
                <a:gd name="T5" fmla="*/ 171 h 267"/>
                <a:gd name="T6" fmla="*/ 851 w 1534"/>
                <a:gd name="T7" fmla="*/ 244 h 267"/>
                <a:gd name="T8" fmla="*/ 539 w 1534"/>
                <a:gd name="T9" fmla="*/ 131 h 267"/>
                <a:gd name="T10" fmla="*/ 433 w 1534"/>
                <a:gd name="T11" fmla="*/ 82 h 267"/>
                <a:gd name="T12" fmla="*/ 366 w 1534"/>
                <a:gd name="T13" fmla="*/ 55 h 267"/>
                <a:gd name="T14" fmla="*/ 0 w 1534"/>
                <a:gd name="T15" fmla="*/ 41 h 267"/>
                <a:gd name="T16" fmla="*/ 1 w 1534"/>
                <a:gd name="T17" fmla="*/ 43 h 267"/>
                <a:gd name="T18" fmla="*/ 365 w 1534"/>
                <a:gd name="T19" fmla="*/ 58 h 267"/>
                <a:gd name="T20" fmla="*/ 432 w 1534"/>
                <a:gd name="T21" fmla="*/ 84 h 267"/>
                <a:gd name="T22" fmla="*/ 538 w 1534"/>
                <a:gd name="T23" fmla="*/ 133 h 267"/>
                <a:gd name="T24" fmla="*/ 850 w 1534"/>
                <a:gd name="T25" fmla="*/ 247 h 267"/>
                <a:gd name="T26" fmla="*/ 1287 w 1534"/>
                <a:gd name="T27" fmla="*/ 173 h 267"/>
                <a:gd name="T28" fmla="*/ 1387 w 1534"/>
                <a:gd name="T29" fmla="*/ 125 h 267"/>
                <a:gd name="T30" fmla="*/ 1534 w 1534"/>
                <a:gd name="T31" fmla="*/ 58 h 267"/>
                <a:gd name="T32" fmla="*/ 1534 w 1534"/>
                <a:gd name="T33" fmla="*/ 55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4" h="267">
                  <a:moveTo>
                    <a:pt x="1534" y="55"/>
                  </a:moveTo>
                  <a:cubicBezTo>
                    <a:pt x="1484" y="74"/>
                    <a:pt x="1435" y="99"/>
                    <a:pt x="1386" y="123"/>
                  </a:cubicBezTo>
                  <a:cubicBezTo>
                    <a:pt x="1353" y="139"/>
                    <a:pt x="1319" y="156"/>
                    <a:pt x="1286" y="171"/>
                  </a:cubicBezTo>
                  <a:cubicBezTo>
                    <a:pt x="1130" y="240"/>
                    <a:pt x="984" y="264"/>
                    <a:pt x="851" y="244"/>
                  </a:cubicBezTo>
                  <a:cubicBezTo>
                    <a:pt x="741" y="227"/>
                    <a:pt x="638" y="178"/>
                    <a:pt x="539" y="131"/>
                  </a:cubicBezTo>
                  <a:cubicBezTo>
                    <a:pt x="504" y="114"/>
                    <a:pt x="468" y="97"/>
                    <a:pt x="433" y="82"/>
                  </a:cubicBezTo>
                  <a:cubicBezTo>
                    <a:pt x="410" y="72"/>
                    <a:pt x="388" y="63"/>
                    <a:pt x="366" y="55"/>
                  </a:cubicBezTo>
                  <a:cubicBezTo>
                    <a:pt x="225" y="5"/>
                    <a:pt x="98" y="0"/>
                    <a:pt x="0" y="41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98" y="3"/>
                    <a:pt x="224" y="8"/>
                    <a:pt x="365" y="58"/>
                  </a:cubicBezTo>
                  <a:cubicBezTo>
                    <a:pt x="387" y="65"/>
                    <a:pt x="409" y="74"/>
                    <a:pt x="432" y="84"/>
                  </a:cubicBezTo>
                  <a:cubicBezTo>
                    <a:pt x="467" y="99"/>
                    <a:pt x="503" y="117"/>
                    <a:pt x="538" y="133"/>
                  </a:cubicBezTo>
                  <a:cubicBezTo>
                    <a:pt x="637" y="181"/>
                    <a:pt x="740" y="230"/>
                    <a:pt x="850" y="247"/>
                  </a:cubicBezTo>
                  <a:cubicBezTo>
                    <a:pt x="984" y="267"/>
                    <a:pt x="1131" y="242"/>
                    <a:pt x="1287" y="173"/>
                  </a:cubicBezTo>
                  <a:cubicBezTo>
                    <a:pt x="1320" y="158"/>
                    <a:pt x="1355" y="141"/>
                    <a:pt x="1387" y="125"/>
                  </a:cubicBezTo>
                  <a:cubicBezTo>
                    <a:pt x="1435" y="101"/>
                    <a:pt x="1484" y="77"/>
                    <a:pt x="1534" y="58"/>
                  </a:cubicBezTo>
                  <a:lnTo>
                    <a:pt x="1534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4441A86-B49C-74B8-21D9-FE752307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68349"/>
              <a:ext cx="12176125" cy="2128839"/>
            </a:xfrm>
            <a:custGeom>
              <a:avLst/>
              <a:gdLst>
                <a:gd name="T0" fmla="*/ 1535 w 1535"/>
                <a:gd name="T1" fmla="*/ 39 h 268"/>
                <a:gd name="T2" fmla="*/ 1357 w 1535"/>
                <a:gd name="T3" fmla="*/ 121 h 268"/>
                <a:gd name="T4" fmla="*/ 1253 w 1535"/>
                <a:gd name="T5" fmla="*/ 173 h 268"/>
                <a:gd name="T6" fmla="*/ 815 w 1535"/>
                <a:gd name="T7" fmla="*/ 242 h 268"/>
                <a:gd name="T8" fmla="*/ 517 w 1535"/>
                <a:gd name="T9" fmla="*/ 130 h 268"/>
                <a:gd name="T10" fmla="*/ 415 w 1535"/>
                <a:gd name="T11" fmla="*/ 83 h 268"/>
                <a:gd name="T12" fmla="*/ 351 w 1535"/>
                <a:gd name="T13" fmla="*/ 57 h 268"/>
                <a:gd name="T14" fmla="*/ 0 w 1535"/>
                <a:gd name="T15" fmla="*/ 32 h 268"/>
                <a:gd name="T16" fmla="*/ 1 w 1535"/>
                <a:gd name="T17" fmla="*/ 34 h 268"/>
                <a:gd name="T18" fmla="*/ 351 w 1535"/>
                <a:gd name="T19" fmla="*/ 59 h 268"/>
                <a:gd name="T20" fmla="*/ 414 w 1535"/>
                <a:gd name="T21" fmla="*/ 85 h 268"/>
                <a:gd name="T22" fmla="*/ 516 w 1535"/>
                <a:gd name="T23" fmla="*/ 133 h 268"/>
                <a:gd name="T24" fmla="*/ 814 w 1535"/>
                <a:gd name="T25" fmla="*/ 245 h 268"/>
                <a:gd name="T26" fmla="*/ 1255 w 1535"/>
                <a:gd name="T27" fmla="*/ 175 h 268"/>
                <a:gd name="T28" fmla="*/ 1359 w 1535"/>
                <a:gd name="T29" fmla="*/ 123 h 268"/>
                <a:gd name="T30" fmla="*/ 1535 w 1535"/>
                <a:gd name="T31" fmla="*/ 41 h 268"/>
                <a:gd name="T32" fmla="*/ 1535 w 1535"/>
                <a:gd name="T33" fmla="*/ 39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68">
                  <a:moveTo>
                    <a:pt x="1535" y="39"/>
                  </a:moveTo>
                  <a:cubicBezTo>
                    <a:pt x="1474" y="60"/>
                    <a:pt x="1415" y="91"/>
                    <a:pt x="1357" y="121"/>
                  </a:cubicBezTo>
                  <a:cubicBezTo>
                    <a:pt x="1323" y="139"/>
                    <a:pt x="1288" y="157"/>
                    <a:pt x="1253" y="173"/>
                  </a:cubicBezTo>
                  <a:cubicBezTo>
                    <a:pt x="1103" y="242"/>
                    <a:pt x="952" y="266"/>
                    <a:pt x="815" y="242"/>
                  </a:cubicBezTo>
                  <a:cubicBezTo>
                    <a:pt x="710" y="224"/>
                    <a:pt x="612" y="176"/>
                    <a:pt x="517" y="130"/>
                  </a:cubicBezTo>
                  <a:cubicBezTo>
                    <a:pt x="484" y="114"/>
                    <a:pt x="449" y="98"/>
                    <a:pt x="415" y="83"/>
                  </a:cubicBezTo>
                  <a:cubicBezTo>
                    <a:pt x="393" y="73"/>
                    <a:pt x="372" y="64"/>
                    <a:pt x="351" y="57"/>
                  </a:cubicBezTo>
                  <a:cubicBezTo>
                    <a:pt x="218" y="8"/>
                    <a:pt x="97" y="0"/>
                    <a:pt x="0" y="32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97" y="2"/>
                    <a:pt x="218" y="11"/>
                    <a:pt x="351" y="59"/>
                  </a:cubicBezTo>
                  <a:cubicBezTo>
                    <a:pt x="371" y="67"/>
                    <a:pt x="393" y="75"/>
                    <a:pt x="414" y="85"/>
                  </a:cubicBezTo>
                  <a:cubicBezTo>
                    <a:pt x="448" y="100"/>
                    <a:pt x="483" y="117"/>
                    <a:pt x="516" y="133"/>
                  </a:cubicBezTo>
                  <a:cubicBezTo>
                    <a:pt x="611" y="179"/>
                    <a:pt x="709" y="226"/>
                    <a:pt x="814" y="245"/>
                  </a:cubicBezTo>
                  <a:cubicBezTo>
                    <a:pt x="952" y="268"/>
                    <a:pt x="1104" y="244"/>
                    <a:pt x="1255" y="175"/>
                  </a:cubicBezTo>
                  <a:cubicBezTo>
                    <a:pt x="1289" y="159"/>
                    <a:pt x="1325" y="141"/>
                    <a:pt x="1359" y="123"/>
                  </a:cubicBezTo>
                  <a:cubicBezTo>
                    <a:pt x="1416" y="93"/>
                    <a:pt x="1475" y="62"/>
                    <a:pt x="1535" y="41"/>
                  </a:cubicBezTo>
                  <a:lnTo>
                    <a:pt x="1535" y="3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7E385F15-B1DA-E6D0-9F68-09D1171B11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36600"/>
              <a:ext cx="12176125" cy="2152650"/>
            </a:xfrm>
            <a:custGeom>
              <a:avLst/>
              <a:gdLst>
                <a:gd name="T0" fmla="*/ 1535 w 1535"/>
                <a:gd name="T1" fmla="*/ 25 h 271"/>
                <a:gd name="T2" fmla="*/ 1327 w 1535"/>
                <a:gd name="T3" fmla="*/ 121 h 271"/>
                <a:gd name="T4" fmla="*/ 1220 w 1535"/>
                <a:gd name="T5" fmla="*/ 176 h 271"/>
                <a:gd name="T6" fmla="*/ 777 w 1535"/>
                <a:gd name="T7" fmla="*/ 241 h 271"/>
                <a:gd name="T8" fmla="*/ 494 w 1535"/>
                <a:gd name="T9" fmla="*/ 131 h 271"/>
                <a:gd name="T10" fmla="*/ 397 w 1535"/>
                <a:gd name="T11" fmla="*/ 85 h 271"/>
                <a:gd name="T12" fmla="*/ 336 w 1535"/>
                <a:gd name="T13" fmla="*/ 59 h 271"/>
                <a:gd name="T14" fmla="*/ 0 w 1535"/>
                <a:gd name="T15" fmla="*/ 24 h 271"/>
                <a:gd name="T16" fmla="*/ 1 w 1535"/>
                <a:gd name="T17" fmla="*/ 26 h 271"/>
                <a:gd name="T18" fmla="*/ 335 w 1535"/>
                <a:gd name="T19" fmla="*/ 62 h 271"/>
                <a:gd name="T20" fmla="*/ 396 w 1535"/>
                <a:gd name="T21" fmla="*/ 87 h 271"/>
                <a:gd name="T22" fmla="*/ 493 w 1535"/>
                <a:gd name="T23" fmla="*/ 134 h 271"/>
                <a:gd name="T24" fmla="*/ 777 w 1535"/>
                <a:gd name="T25" fmla="*/ 243 h 271"/>
                <a:gd name="T26" fmla="*/ 1221 w 1535"/>
                <a:gd name="T27" fmla="*/ 179 h 271"/>
                <a:gd name="T28" fmla="*/ 1328 w 1535"/>
                <a:gd name="T29" fmla="*/ 123 h 271"/>
                <a:gd name="T30" fmla="*/ 1535 w 1535"/>
                <a:gd name="T31" fmla="*/ 28 h 271"/>
                <a:gd name="T32" fmla="*/ 1535 w 1535"/>
                <a:gd name="T33" fmla="*/ 25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1">
                  <a:moveTo>
                    <a:pt x="1535" y="25"/>
                  </a:moveTo>
                  <a:cubicBezTo>
                    <a:pt x="1463" y="45"/>
                    <a:pt x="1394" y="83"/>
                    <a:pt x="1327" y="121"/>
                  </a:cubicBezTo>
                  <a:cubicBezTo>
                    <a:pt x="1292" y="140"/>
                    <a:pt x="1256" y="159"/>
                    <a:pt x="1220" y="176"/>
                  </a:cubicBezTo>
                  <a:cubicBezTo>
                    <a:pt x="1073" y="247"/>
                    <a:pt x="920" y="269"/>
                    <a:pt x="777" y="241"/>
                  </a:cubicBezTo>
                  <a:cubicBezTo>
                    <a:pt x="678" y="222"/>
                    <a:pt x="585" y="176"/>
                    <a:pt x="494" y="131"/>
                  </a:cubicBezTo>
                  <a:cubicBezTo>
                    <a:pt x="462" y="116"/>
                    <a:pt x="429" y="99"/>
                    <a:pt x="397" y="85"/>
                  </a:cubicBezTo>
                  <a:cubicBezTo>
                    <a:pt x="376" y="75"/>
                    <a:pt x="355" y="67"/>
                    <a:pt x="336" y="59"/>
                  </a:cubicBezTo>
                  <a:cubicBezTo>
                    <a:pt x="211" y="12"/>
                    <a:pt x="95" y="0"/>
                    <a:pt x="0" y="24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95" y="3"/>
                    <a:pt x="211" y="15"/>
                    <a:pt x="335" y="62"/>
                  </a:cubicBezTo>
                  <a:cubicBezTo>
                    <a:pt x="354" y="69"/>
                    <a:pt x="375" y="77"/>
                    <a:pt x="396" y="87"/>
                  </a:cubicBezTo>
                  <a:cubicBezTo>
                    <a:pt x="428" y="102"/>
                    <a:pt x="461" y="118"/>
                    <a:pt x="493" y="134"/>
                  </a:cubicBezTo>
                  <a:cubicBezTo>
                    <a:pt x="584" y="178"/>
                    <a:pt x="677" y="224"/>
                    <a:pt x="777" y="243"/>
                  </a:cubicBezTo>
                  <a:cubicBezTo>
                    <a:pt x="920" y="271"/>
                    <a:pt x="1073" y="249"/>
                    <a:pt x="1221" y="179"/>
                  </a:cubicBezTo>
                  <a:cubicBezTo>
                    <a:pt x="1257" y="162"/>
                    <a:pt x="1293" y="142"/>
                    <a:pt x="1328" y="123"/>
                  </a:cubicBezTo>
                  <a:cubicBezTo>
                    <a:pt x="1395" y="86"/>
                    <a:pt x="1463" y="48"/>
                    <a:pt x="1535" y="28"/>
                  </a:cubicBezTo>
                  <a:lnTo>
                    <a:pt x="153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50AB1BF-05BF-5076-8CE8-5DEFE850F6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75" y="712786"/>
              <a:ext cx="12176125" cy="2168525"/>
            </a:xfrm>
            <a:custGeom>
              <a:avLst/>
              <a:gdLst>
                <a:gd name="T0" fmla="*/ 1535 w 1535"/>
                <a:gd name="T1" fmla="*/ 14 h 273"/>
                <a:gd name="T2" fmla="*/ 1295 w 1535"/>
                <a:gd name="T3" fmla="*/ 119 h 273"/>
                <a:gd name="T4" fmla="*/ 1187 w 1535"/>
                <a:gd name="T5" fmla="*/ 179 h 273"/>
                <a:gd name="T6" fmla="*/ 740 w 1535"/>
                <a:gd name="T7" fmla="*/ 239 h 273"/>
                <a:gd name="T8" fmla="*/ 472 w 1535"/>
                <a:gd name="T9" fmla="*/ 131 h 273"/>
                <a:gd name="T10" fmla="*/ 378 w 1535"/>
                <a:gd name="T11" fmla="*/ 85 h 273"/>
                <a:gd name="T12" fmla="*/ 320 w 1535"/>
                <a:gd name="T13" fmla="*/ 61 h 273"/>
                <a:gd name="T14" fmla="*/ 0 w 1535"/>
                <a:gd name="T15" fmla="*/ 15 h 273"/>
                <a:gd name="T16" fmla="*/ 0 w 1535"/>
                <a:gd name="T17" fmla="*/ 18 h 273"/>
                <a:gd name="T18" fmla="*/ 319 w 1535"/>
                <a:gd name="T19" fmla="*/ 63 h 273"/>
                <a:gd name="T20" fmla="*/ 377 w 1535"/>
                <a:gd name="T21" fmla="*/ 88 h 273"/>
                <a:gd name="T22" fmla="*/ 471 w 1535"/>
                <a:gd name="T23" fmla="*/ 134 h 273"/>
                <a:gd name="T24" fmla="*/ 740 w 1535"/>
                <a:gd name="T25" fmla="*/ 241 h 273"/>
                <a:gd name="T26" fmla="*/ 1188 w 1535"/>
                <a:gd name="T27" fmla="*/ 181 h 273"/>
                <a:gd name="T28" fmla="*/ 1297 w 1535"/>
                <a:gd name="T29" fmla="*/ 122 h 273"/>
                <a:gd name="T30" fmla="*/ 1535 w 1535"/>
                <a:gd name="T31" fmla="*/ 16 h 273"/>
                <a:gd name="T32" fmla="*/ 1535 w 1535"/>
                <a:gd name="T33" fmla="*/ 14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5" h="273">
                  <a:moveTo>
                    <a:pt x="1535" y="14"/>
                  </a:moveTo>
                  <a:cubicBezTo>
                    <a:pt x="1451" y="29"/>
                    <a:pt x="1372" y="75"/>
                    <a:pt x="1295" y="119"/>
                  </a:cubicBezTo>
                  <a:cubicBezTo>
                    <a:pt x="1260" y="140"/>
                    <a:pt x="1224" y="161"/>
                    <a:pt x="1187" y="179"/>
                  </a:cubicBezTo>
                  <a:cubicBezTo>
                    <a:pt x="1044" y="249"/>
                    <a:pt x="885" y="271"/>
                    <a:pt x="740" y="239"/>
                  </a:cubicBezTo>
                  <a:cubicBezTo>
                    <a:pt x="646" y="218"/>
                    <a:pt x="558" y="174"/>
                    <a:pt x="472" y="131"/>
                  </a:cubicBezTo>
                  <a:cubicBezTo>
                    <a:pt x="441" y="116"/>
                    <a:pt x="410" y="100"/>
                    <a:pt x="378" y="85"/>
                  </a:cubicBezTo>
                  <a:cubicBezTo>
                    <a:pt x="358" y="76"/>
                    <a:pt x="339" y="68"/>
                    <a:pt x="320" y="61"/>
                  </a:cubicBezTo>
                  <a:cubicBezTo>
                    <a:pt x="204" y="15"/>
                    <a:pt x="93" y="0"/>
                    <a:pt x="0" y="15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93" y="2"/>
                    <a:pt x="204" y="18"/>
                    <a:pt x="319" y="63"/>
                  </a:cubicBezTo>
                  <a:cubicBezTo>
                    <a:pt x="338" y="70"/>
                    <a:pt x="357" y="79"/>
                    <a:pt x="377" y="88"/>
                  </a:cubicBezTo>
                  <a:cubicBezTo>
                    <a:pt x="408" y="102"/>
                    <a:pt x="440" y="118"/>
                    <a:pt x="471" y="134"/>
                  </a:cubicBezTo>
                  <a:cubicBezTo>
                    <a:pt x="557" y="176"/>
                    <a:pt x="645" y="221"/>
                    <a:pt x="740" y="241"/>
                  </a:cubicBezTo>
                  <a:cubicBezTo>
                    <a:pt x="885" y="273"/>
                    <a:pt x="1044" y="252"/>
                    <a:pt x="1188" y="181"/>
                  </a:cubicBezTo>
                  <a:cubicBezTo>
                    <a:pt x="1225" y="163"/>
                    <a:pt x="1261" y="142"/>
                    <a:pt x="1297" y="122"/>
                  </a:cubicBezTo>
                  <a:cubicBezTo>
                    <a:pt x="1373" y="77"/>
                    <a:pt x="1451" y="32"/>
                    <a:pt x="1535" y="16"/>
                  </a:cubicBezTo>
                  <a:lnTo>
                    <a:pt x="1535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8E85250-4E15-E9F1-516B-990F71934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" y="681037"/>
              <a:ext cx="12184063" cy="2200276"/>
            </a:xfrm>
            <a:custGeom>
              <a:avLst/>
              <a:gdLst>
                <a:gd name="T0" fmla="*/ 1536 w 1536"/>
                <a:gd name="T1" fmla="*/ 7 h 277"/>
                <a:gd name="T2" fmla="*/ 1265 w 1536"/>
                <a:gd name="T3" fmla="*/ 119 h 277"/>
                <a:gd name="T4" fmla="*/ 1155 w 1536"/>
                <a:gd name="T5" fmla="*/ 182 h 277"/>
                <a:gd name="T6" fmla="*/ 704 w 1536"/>
                <a:gd name="T7" fmla="*/ 238 h 277"/>
                <a:gd name="T8" fmla="*/ 451 w 1536"/>
                <a:gd name="T9" fmla="*/ 132 h 277"/>
                <a:gd name="T10" fmla="*/ 360 w 1536"/>
                <a:gd name="T11" fmla="*/ 87 h 277"/>
                <a:gd name="T12" fmla="*/ 305 w 1536"/>
                <a:gd name="T13" fmla="*/ 63 h 277"/>
                <a:gd name="T14" fmla="*/ 0 w 1536"/>
                <a:gd name="T15" fmla="*/ 7 h 277"/>
                <a:gd name="T16" fmla="*/ 0 w 1536"/>
                <a:gd name="T17" fmla="*/ 10 h 277"/>
                <a:gd name="T18" fmla="*/ 304 w 1536"/>
                <a:gd name="T19" fmla="*/ 65 h 277"/>
                <a:gd name="T20" fmla="*/ 359 w 1536"/>
                <a:gd name="T21" fmla="*/ 90 h 277"/>
                <a:gd name="T22" fmla="*/ 450 w 1536"/>
                <a:gd name="T23" fmla="*/ 135 h 277"/>
                <a:gd name="T24" fmla="*/ 704 w 1536"/>
                <a:gd name="T25" fmla="*/ 240 h 277"/>
                <a:gd name="T26" fmla="*/ 1156 w 1536"/>
                <a:gd name="T27" fmla="*/ 185 h 277"/>
                <a:gd name="T28" fmla="*/ 1266 w 1536"/>
                <a:gd name="T29" fmla="*/ 121 h 277"/>
                <a:gd name="T30" fmla="*/ 1536 w 1536"/>
                <a:gd name="T31" fmla="*/ 10 h 277"/>
                <a:gd name="T32" fmla="*/ 1536 w 1536"/>
                <a:gd name="T33" fmla="*/ 7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36" h="277">
                  <a:moveTo>
                    <a:pt x="1536" y="7"/>
                  </a:moveTo>
                  <a:cubicBezTo>
                    <a:pt x="1439" y="13"/>
                    <a:pt x="1350" y="67"/>
                    <a:pt x="1265" y="119"/>
                  </a:cubicBezTo>
                  <a:cubicBezTo>
                    <a:pt x="1229" y="141"/>
                    <a:pt x="1192" y="164"/>
                    <a:pt x="1155" y="182"/>
                  </a:cubicBezTo>
                  <a:cubicBezTo>
                    <a:pt x="1013" y="254"/>
                    <a:pt x="853" y="274"/>
                    <a:pt x="704" y="238"/>
                  </a:cubicBezTo>
                  <a:cubicBezTo>
                    <a:pt x="615" y="216"/>
                    <a:pt x="532" y="174"/>
                    <a:pt x="451" y="132"/>
                  </a:cubicBezTo>
                  <a:cubicBezTo>
                    <a:pt x="421" y="117"/>
                    <a:pt x="391" y="102"/>
                    <a:pt x="360" y="87"/>
                  </a:cubicBezTo>
                  <a:cubicBezTo>
                    <a:pt x="341" y="78"/>
                    <a:pt x="323" y="70"/>
                    <a:pt x="305" y="63"/>
                  </a:cubicBezTo>
                  <a:cubicBezTo>
                    <a:pt x="199" y="20"/>
                    <a:pt x="93" y="0"/>
                    <a:pt x="0" y="7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93" y="3"/>
                    <a:pt x="198" y="22"/>
                    <a:pt x="304" y="65"/>
                  </a:cubicBezTo>
                  <a:cubicBezTo>
                    <a:pt x="322" y="73"/>
                    <a:pt x="340" y="81"/>
                    <a:pt x="359" y="90"/>
                  </a:cubicBezTo>
                  <a:cubicBezTo>
                    <a:pt x="390" y="104"/>
                    <a:pt x="420" y="120"/>
                    <a:pt x="450" y="135"/>
                  </a:cubicBezTo>
                  <a:cubicBezTo>
                    <a:pt x="531" y="176"/>
                    <a:pt x="615" y="219"/>
                    <a:pt x="704" y="240"/>
                  </a:cubicBezTo>
                  <a:cubicBezTo>
                    <a:pt x="853" y="277"/>
                    <a:pt x="1013" y="257"/>
                    <a:pt x="1156" y="185"/>
                  </a:cubicBezTo>
                  <a:cubicBezTo>
                    <a:pt x="1193" y="166"/>
                    <a:pt x="1230" y="143"/>
                    <a:pt x="1266" y="121"/>
                  </a:cubicBezTo>
                  <a:cubicBezTo>
                    <a:pt x="1351" y="69"/>
                    <a:pt x="1439" y="16"/>
                    <a:pt x="1536" y="10"/>
                  </a:cubicBezTo>
                  <a:lnTo>
                    <a:pt x="1536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A1EF9BF6-72DA-B9C3-EA59-DC9263A56F23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CE3DBF4F-A9A4-64E4-AED1-C8DF1F512D8B}"/>
              </a:ext>
            </a:extLst>
          </p:cNvPr>
          <p:cNvSpPr txBox="1">
            <a:spLocks/>
          </p:cNvSpPr>
          <p:nvPr userDrawn="1"/>
        </p:nvSpPr>
        <p:spPr>
          <a:xfrm>
            <a:off x="11046066" y="6308057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bg1"/>
                </a:solidFill>
              </a:rPr>
              <a:pPr algn="r"/>
              <a:t>‹#›</a:t>
            </a:fld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17CC10-2C32-835B-89BF-E1BB12F5AA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6000"/>
          </a:blip>
          <a:srcRect/>
          <a:stretch/>
        </p:blipFill>
        <p:spPr>
          <a:xfrm>
            <a:off x="10230802" y="6083544"/>
            <a:ext cx="1276281" cy="574327"/>
          </a:xfrm>
          <a:prstGeom prst="rect">
            <a:avLst/>
          </a:prstGeom>
        </p:spPr>
      </p:pic>
      <p:pic>
        <p:nvPicPr>
          <p:cNvPr id="17" name="Picture 1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E07058AE-AEA4-4083-2D1B-4343D112068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32000"/>
          </a:blip>
          <a:stretch>
            <a:fillRect/>
          </a:stretch>
        </p:blipFill>
        <p:spPr>
          <a:xfrm>
            <a:off x="10780531" y="-126496"/>
            <a:ext cx="1411469" cy="1411469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DE455E-6EFF-4B55-99CB-0208EDC6F9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620644"/>
            <a:ext cx="11150600" cy="4132223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>
                  <a:lumMod val="60000"/>
                  <a:lumOff val="40000"/>
                </a:schemeClr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bg1"/>
                </a:solidFill>
              </a:defRPr>
            </a:lvl1pPr>
            <a:lvl2pPr>
              <a:buClr>
                <a:schemeClr val="accent5">
                  <a:lumMod val="60000"/>
                  <a:lumOff val="40000"/>
                </a:schemeClr>
              </a:buClr>
              <a:buFont typeface="Wingdings" panose="05000000000000000000" pitchFamily="2" charset="2"/>
              <a:buChar char="§"/>
              <a:defRPr sz="2200" b="0">
                <a:solidFill>
                  <a:schemeClr val="bg1"/>
                </a:solidFill>
              </a:defRPr>
            </a:lvl2pPr>
            <a:lvl3pPr>
              <a:buClr>
                <a:schemeClr val="accent5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b="0">
                <a:solidFill>
                  <a:schemeClr val="bg1"/>
                </a:solidFill>
              </a:defRPr>
            </a:lvl3pPr>
            <a:lvl4pPr>
              <a:buClr>
                <a:schemeClr val="accent5">
                  <a:lumMod val="60000"/>
                  <a:lumOff val="40000"/>
                </a:schemeClr>
              </a:buClr>
              <a:buFont typeface="Wingdings" pitchFamily="2" charset="2"/>
              <a:buChar char="ü"/>
              <a:defRPr sz="1800" b="0">
                <a:solidFill>
                  <a:schemeClr val="bg1"/>
                </a:solidFill>
              </a:defRPr>
            </a:lvl4pPr>
            <a:lvl5pPr>
              <a:buClr>
                <a:schemeClr val="accent5">
                  <a:lumMod val="60000"/>
                  <a:lumOff val="40000"/>
                </a:schemeClr>
              </a:buClr>
              <a:buFont typeface="Courier New" pitchFamily="49" charset="0"/>
              <a:buChar char="o"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7C9D17-B1C4-33EC-7880-11174FA48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800184"/>
            <a:ext cx="11150600" cy="6112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26540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312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BDE455E-6EFF-4B55-99CB-0208EDC6F9B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0700" y="1211855"/>
            <a:ext cx="11150600" cy="4527875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6"/>
              </a:buClr>
              <a:buSzPct val="75000"/>
              <a:buFont typeface="Century Gothic" panose="020B0502020202020204" pitchFamily="34" charset="0"/>
              <a:buChar char="►"/>
              <a:tabLst/>
              <a:defRPr sz="24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2"/>
              </a:buClr>
              <a:buFont typeface="Wingdings" panose="05000000000000000000" pitchFamily="2" charset="2"/>
              <a:buChar char="§"/>
              <a:defRPr sz="22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0070C0"/>
              </a:buClr>
              <a:buFont typeface="Arial" panose="020B0604020202020204" pitchFamily="34" charset="0"/>
              <a:buChar char="•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rgbClr val="00B5E6"/>
              </a:buClr>
              <a:buFont typeface="Wingdings" pitchFamily="2" charset="2"/>
              <a:buChar char="ü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rgbClr val="00B5E6"/>
              </a:buClr>
              <a:buFont typeface="Courier New" pitchFamily="49" charset="0"/>
              <a:buChar char="o"/>
              <a:defRPr sz="1800" b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986E64F-CEDF-BFE8-B098-F663F2CB637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0699" y="147145"/>
            <a:ext cx="6447659" cy="432888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209909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>
          <p15:clr>
            <a:srgbClr val="FBAE40"/>
          </p15:clr>
        </p15:guide>
        <p15:guide id="4" pos="7680">
          <p15:clr>
            <a:srgbClr val="FBAE40"/>
          </p15:clr>
        </p15:guide>
        <p15:guide id="5" orient="horz">
          <p15:clr>
            <a:srgbClr val="FBAE40"/>
          </p15:clr>
        </p15:guide>
        <p15:guide id="6" pos="2544">
          <p15:clr>
            <a:srgbClr val="FBAE40"/>
          </p15:clr>
        </p15:guide>
        <p15:guide id="7" pos="2832">
          <p15:clr>
            <a:srgbClr val="FBAE40"/>
          </p15:clr>
        </p15:guide>
        <p15:guide id="8" pos="31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wood grain&#10;&#10;AI-generated content may be incorrect.">
            <a:extLst>
              <a:ext uri="{FF2B5EF4-FFF2-40B4-BE49-F238E27FC236}">
                <a16:creationId xmlns:a16="http://schemas.microsoft.com/office/drawing/2014/main" id="{4519F583-1E01-8C69-CAB9-3A032BA2AF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05" y="896"/>
            <a:ext cx="12192000" cy="68562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51C56C7-21DD-1DB0-FE02-1CF14A60C344}"/>
              </a:ext>
            </a:extLst>
          </p:cNvPr>
          <p:cNvSpPr/>
          <p:nvPr userDrawn="1"/>
        </p:nvSpPr>
        <p:spPr>
          <a:xfrm>
            <a:off x="205" y="0"/>
            <a:ext cx="12183805" cy="6858000"/>
          </a:xfrm>
          <a:prstGeom prst="rect">
            <a:avLst/>
          </a:prstGeom>
          <a:gradFill>
            <a:gsLst>
              <a:gs pos="77000">
                <a:srgbClr val="001642">
                  <a:alpha val="84750"/>
                </a:srgbClr>
              </a:gs>
              <a:gs pos="1000">
                <a:srgbClr val="001642">
                  <a:alpha val="0"/>
                </a:srgbClr>
              </a:gs>
              <a:gs pos="51000">
                <a:srgbClr val="001642">
                  <a:alpha val="79644"/>
                </a:srgbClr>
              </a:gs>
            </a:gsLst>
            <a:lin ang="42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Date Placeholder 3">
            <a:extLst>
              <a:ext uri="{FF2B5EF4-FFF2-40B4-BE49-F238E27FC236}">
                <a16:creationId xmlns:a16="http://schemas.microsoft.com/office/drawing/2014/main" id="{1E74B36F-6839-C7AB-5C72-1CAE314E9CFE}"/>
              </a:ext>
            </a:extLst>
          </p:cNvPr>
          <p:cNvSpPr txBox="1">
            <a:spLocks/>
          </p:cNvSpPr>
          <p:nvPr userDrawn="1"/>
        </p:nvSpPr>
        <p:spPr>
          <a:xfrm>
            <a:off x="330588" y="6519692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3FD8D6A0-03E8-C73B-93B8-D41963DEEB66}"/>
              </a:ext>
            </a:extLst>
          </p:cNvPr>
          <p:cNvSpPr txBox="1">
            <a:spLocks/>
          </p:cNvSpPr>
          <p:nvPr userDrawn="1"/>
        </p:nvSpPr>
        <p:spPr>
          <a:xfrm>
            <a:off x="11046066" y="6308057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bg1">
                    <a:alpha val="60000"/>
                  </a:schemeClr>
                </a:solidFill>
              </a:rPr>
              <a:pPr algn="r"/>
              <a:t>‹#›</a:t>
            </a:fld>
            <a:endParaRPr lang="en-US" sz="1400">
              <a:solidFill>
                <a:schemeClr val="bg1">
                  <a:alpha val="60000"/>
                </a:schemeClr>
              </a:solidFill>
            </a:endParaRP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F2CAFC3-85F2-7B6D-2300-772BE848CC6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63315" y="291552"/>
            <a:ext cx="6610039" cy="5677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BA3791-D92C-4A4B-8BF7-93B3EC5C3A0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alphaModFix amt="56000"/>
          </a:blip>
          <a:srcRect/>
          <a:stretch/>
        </p:blipFill>
        <p:spPr>
          <a:xfrm>
            <a:off x="10226985" y="6093924"/>
            <a:ext cx="1276281" cy="57432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9F12283-5A07-80C1-0DDA-A9EA381D1BBD}"/>
              </a:ext>
            </a:extLst>
          </p:cNvPr>
          <p:cNvGrpSpPr/>
          <p:nvPr userDrawn="1"/>
        </p:nvGrpSpPr>
        <p:grpSpPr>
          <a:xfrm rot="2072666">
            <a:off x="-737006" y="-1578616"/>
            <a:ext cx="944431" cy="6301659"/>
            <a:chOff x="3011079" y="-275208"/>
            <a:chExt cx="1069056" cy="7133208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F29BEB0-7EB1-C9FD-979A-AE421D0C438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535560" y="-221942"/>
              <a:ext cx="0" cy="7015954"/>
            </a:xfrm>
            <a:prstGeom prst="line">
              <a:avLst/>
            </a:prstGeom>
            <a:ln w="41275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bevelT/>
              <a:extrusionClr>
                <a:schemeClr val="bg2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AB7B2FC-C84B-6F5A-3E77-13692B1C6AB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80135" y="-275208"/>
              <a:ext cx="0" cy="7069220"/>
            </a:xfrm>
            <a:prstGeom prst="line">
              <a:avLst/>
            </a:prstGeom>
            <a:ln w="41275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bevelT/>
              <a:extrusionClr>
                <a:schemeClr val="bg2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A3504FD4-650D-AE3E-48E7-915BA567CC1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03367" y="-239697"/>
              <a:ext cx="0" cy="7033709"/>
            </a:xfrm>
            <a:prstGeom prst="line">
              <a:avLst/>
            </a:prstGeom>
            <a:ln w="41275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bevelT/>
              <a:extrusionClr>
                <a:schemeClr val="bg2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1C983A2-F9DC-B8CB-7814-37545C498F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rcRect/>
            <a:stretch/>
          </p:blipFill>
          <p:spPr>
            <a:xfrm rot="18966686">
              <a:off x="3011079" y="1365873"/>
              <a:ext cx="991066" cy="1117242"/>
            </a:xfrm>
            <a:prstGeom prst="rect">
              <a:avLst/>
            </a:prstGeom>
            <a:effectLst>
              <a:outerShdw dist="131649" dir="2700000" sx="101000" sy="101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5D1A2D9-42E9-E9D2-54BE-78FC94EA5E7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12328" y="-177553"/>
              <a:ext cx="0" cy="7035553"/>
            </a:xfrm>
            <a:prstGeom prst="line">
              <a:avLst/>
            </a:prstGeom>
            <a:ln w="41275" cap="flat" cmpd="sng" algn="ctr">
              <a:solidFill>
                <a:schemeClr val="accent3">
                  <a:lumMod val="40000"/>
                  <a:lumOff val="6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 extrusionH="76200">
              <a:bevelT/>
              <a:extrusionClr>
                <a:schemeClr val="bg2"/>
              </a:extrusionClr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01599292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ocument 7">
            <a:extLst>
              <a:ext uri="{FF2B5EF4-FFF2-40B4-BE49-F238E27FC236}">
                <a16:creationId xmlns:a16="http://schemas.microsoft.com/office/drawing/2014/main" id="{927FF7F9-03F6-07CA-E88B-8E8A70C22292}"/>
              </a:ext>
            </a:extLst>
          </p:cNvPr>
          <p:cNvSpPr/>
          <p:nvPr userDrawn="1"/>
        </p:nvSpPr>
        <p:spPr>
          <a:xfrm flipH="1">
            <a:off x="-34787" y="-107308"/>
            <a:ext cx="12261574" cy="1100746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3418"/>
              <a:gd name="connsiteX1" fmla="*/ 21600 w 21600"/>
              <a:gd name="connsiteY1" fmla="*/ 0 h 23418"/>
              <a:gd name="connsiteX2" fmla="*/ 21600 w 21600"/>
              <a:gd name="connsiteY2" fmla="*/ 17322 h 23418"/>
              <a:gd name="connsiteX3" fmla="*/ 0 w 21600"/>
              <a:gd name="connsiteY3" fmla="*/ 20172 h 23418"/>
              <a:gd name="connsiteX4" fmla="*/ 0 w 21600"/>
              <a:gd name="connsiteY4" fmla="*/ 0 h 23418"/>
              <a:gd name="connsiteX0" fmla="*/ 0 w 21600"/>
              <a:gd name="connsiteY0" fmla="*/ 0 h 22489"/>
              <a:gd name="connsiteX1" fmla="*/ 21600 w 21600"/>
              <a:gd name="connsiteY1" fmla="*/ 0 h 22489"/>
              <a:gd name="connsiteX2" fmla="*/ 21600 w 21600"/>
              <a:gd name="connsiteY2" fmla="*/ 17322 h 22489"/>
              <a:gd name="connsiteX3" fmla="*/ 0 w 21600"/>
              <a:gd name="connsiteY3" fmla="*/ 20172 h 22489"/>
              <a:gd name="connsiteX4" fmla="*/ 0 w 21600"/>
              <a:gd name="connsiteY4" fmla="*/ 0 h 22489"/>
              <a:gd name="connsiteX0" fmla="*/ 0 w 21600"/>
              <a:gd name="connsiteY0" fmla="*/ 0 h 22205"/>
              <a:gd name="connsiteX1" fmla="*/ 21600 w 21600"/>
              <a:gd name="connsiteY1" fmla="*/ 0 h 22205"/>
              <a:gd name="connsiteX2" fmla="*/ 21600 w 21600"/>
              <a:gd name="connsiteY2" fmla="*/ 17322 h 22205"/>
              <a:gd name="connsiteX3" fmla="*/ 0 w 21600"/>
              <a:gd name="connsiteY3" fmla="*/ 20172 h 22205"/>
              <a:gd name="connsiteX4" fmla="*/ 0 w 21600"/>
              <a:gd name="connsiteY4" fmla="*/ 0 h 22205"/>
              <a:gd name="connsiteX0" fmla="*/ 0 w 21600"/>
              <a:gd name="connsiteY0" fmla="*/ 0 h 17322"/>
              <a:gd name="connsiteX1" fmla="*/ 21600 w 21600"/>
              <a:gd name="connsiteY1" fmla="*/ 0 h 17322"/>
              <a:gd name="connsiteX2" fmla="*/ 21600 w 21600"/>
              <a:gd name="connsiteY2" fmla="*/ 17322 h 17322"/>
              <a:gd name="connsiteX3" fmla="*/ 0 w 21600"/>
              <a:gd name="connsiteY3" fmla="*/ 14073 h 17322"/>
              <a:gd name="connsiteX4" fmla="*/ 0 w 21600"/>
              <a:gd name="connsiteY4" fmla="*/ 0 h 17322"/>
              <a:gd name="connsiteX0" fmla="*/ 0 w 21600"/>
              <a:gd name="connsiteY0" fmla="*/ 0 h 18858"/>
              <a:gd name="connsiteX1" fmla="*/ 21600 w 21600"/>
              <a:gd name="connsiteY1" fmla="*/ 0 h 18858"/>
              <a:gd name="connsiteX2" fmla="*/ 21600 w 21600"/>
              <a:gd name="connsiteY2" fmla="*/ 17322 h 18858"/>
              <a:gd name="connsiteX3" fmla="*/ 0 w 21600"/>
              <a:gd name="connsiteY3" fmla="*/ 14073 h 18858"/>
              <a:gd name="connsiteX4" fmla="*/ 0 w 21600"/>
              <a:gd name="connsiteY4" fmla="*/ 0 h 18858"/>
              <a:gd name="connsiteX0" fmla="*/ 0 w 21600"/>
              <a:gd name="connsiteY0" fmla="*/ 0 h 17862"/>
              <a:gd name="connsiteX1" fmla="*/ 21600 w 21600"/>
              <a:gd name="connsiteY1" fmla="*/ 0 h 17862"/>
              <a:gd name="connsiteX2" fmla="*/ 21600 w 21600"/>
              <a:gd name="connsiteY2" fmla="*/ 17322 h 17862"/>
              <a:gd name="connsiteX3" fmla="*/ 0 w 21600"/>
              <a:gd name="connsiteY3" fmla="*/ 14073 h 17862"/>
              <a:gd name="connsiteX4" fmla="*/ 0 w 21600"/>
              <a:gd name="connsiteY4" fmla="*/ 0 h 17862"/>
              <a:gd name="connsiteX0" fmla="*/ 0 w 21600"/>
              <a:gd name="connsiteY0" fmla="*/ 0 h 17522"/>
              <a:gd name="connsiteX1" fmla="*/ 21600 w 21600"/>
              <a:gd name="connsiteY1" fmla="*/ 0 h 17522"/>
              <a:gd name="connsiteX2" fmla="*/ 21600 w 21600"/>
              <a:gd name="connsiteY2" fmla="*/ 17322 h 17522"/>
              <a:gd name="connsiteX3" fmla="*/ 0 w 21600"/>
              <a:gd name="connsiteY3" fmla="*/ 14073 h 17522"/>
              <a:gd name="connsiteX4" fmla="*/ 0 w 21600"/>
              <a:gd name="connsiteY4" fmla="*/ 0 h 1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752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018" y="-339"/>
                  <a:pt x="8403" y="26590"/>
                  <a:pt x="0" y="14073"/>
                </a:cubicBez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00B0F0">
                  <a:alpha val="63000"/>
                </a:srgbClr>
              </a:gs>
              <a:gs pos="57000">
                <a:srgbClr val="00B0F0"/>
              </a:gs>
              <a:gs pos="100000">
                <a:srgbClr val="002060"/>
              </a:gs>
            </a:gsLst>
            <a:lin ang="4200000" scaled="0"/>
            <a:tileRect/>
          </a:gra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Document 7">
            <a:extLst>
              <a:ext uri="{FF2B5EF4-FFF2-40B4-BE49-F238E27FC236}">
                <a16:creationId xmlns:a16="http://schemas.microsoft.com/office/drawing/2014/main" id="{4970A8DB-6139-1FAB-E4D8-326158E840CE}"/>
              </a:ext>
            </a:extLst>
          </p:cNvPr>
          <p:cNvSpPr/>
          <p:nvPr userDrawn="1"/>
        </p:nvSpPr>
        <p:spPr>
          <a:xfrm>
            <a:off x="-34787" y="-110861"/>
            <a:ext cx="12312511" cy="997913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23418"/>
              <a:gd name="connsiteX1" fmla="*/ 21600 w 21600"/>
              <a:gd name="connsiteY1" fmla="*/ 0 h 23418"/>
              <a:gd name="connsiteX2" fmla="*/ 21600 w 21600"/>
              <a:gd name="connsiteY2" fmla="*/ 17322 h 23418"/>
              <a:gd name="connsiteX3" fmla="*/ 0 w 21600"/>
              <a:gd name="connsiteY3" fmla="*/ 20172 h 23418"/>
              <a:gd name="connsiteX4" fmla="*/ 0 w 21600"/>
              <a:gd name="connsiteY4" fmla="*/ 0 h 23418"/>
              <a:gd name="connsiteX0" fmla="*/ 0 w 21600"/>
              <a:gd name="connsiteY0" fmla="*/ 0 h 22489"/>
              <a:gd name="connsiteX1" fmla="*/ 21600 w 21600"/>
              <a:gd name="connsiteY1" fmla="*/ 0 h 22489"/>
              <a:gd name="connsiteX2" fmla="*/ 21600 w 21600"/>
              <a:gd name="connsiteY2" fmla="*/ 17322 h 22489"/>
              <a:gd name="connsiteX3" fmla="*/ 0 w 21600"/>
              <a:gd name="connsiteY3" fmla="*/ 20172 h 22489"/>
              <a:gd name="connsiteX4" fmla="*/ 0 w 21600"/>
              <a:gd name="connsiteY4" fmla="*/ 0 h 22489"/>
              <a:gd name="connsiteX0" fmla="*/ 0 w 21600"/>
              <a:gd name="connsiteY0" fmla="*/ 0 h 22205"/>
              <a:gd name="connsiteX1" fmla="*/ 21600 w 21600"/>
              <a:gd name="connsiteY1" fmla="*/ 0 h 22205"/>
              <a:gd name="connsiteX2" fmla="*/ 21600 w 21600"/>
              <a:gd name="connsiteY2" fmla="*/ 17322 h 22205"/>
              <a:gd name="connsiteX3" fmla="*/ 0 w 21600"/>
              <a:gd name="connsiteY3" fmla="*/ 20172 h 22205"/>
              <a:gd name="connsiteX4" fmla="*/ 0 w 21600"/>
              <a:gd name="connsiteY4" fmla="*/ 0 h 22205"/>
              <a:gd name="connsiteX0" fmla="*/ 0 w 21600"/>
              <a:gd name="connsiteY0" fmla="*/ 0 h 17322"/>
              <a:gd name="connsiteX1" fmla="*/ 21600 w 21600"/>
              <a:gd name="connsiteY1" fmla="*/ 0 h 17322"/>
              <a:gd name="connsiteX2" fmla="*/ 21600 w 21600"/>
              <a:gd name="connsiteY2" fmla="*/ 17322 h 17322"/>
              <a:gd name="connsiteX3" fmla="*/ 0 w 21600"/>
              <a:gd name="connsiteY3" fmla="*/ 14073 h 17322"/>
              <a:gd name="connsiteX4" fmla="*/ 0 w 21600"/>
              <a:gd name="connsiteY4" fmla="*/ 0 h 17322"/>
              <a:gd name="connsiteX0" fmla="*/ 0 w 21600"/>
              <a:gd name="connsiteY0" fmla="*/ 0 h 18858"/>
              <a:gd name="connsiteX1" fmla="*/ 21600 w 21600"/>
              <a:gd name="connsiteY1" fmla="*/ 0 h 18858"/>
              <a:gd name="connsiteX2" fmla="*/ 21600 w 21600"/>
              <a:gd name="connsiteY2" fmla="*/ 17322 h 18858"/>
              <a:gd name="connsiteX3" fmla="*/ 0 w 21600"/>
              <a:gd name="connsiteY3" fmla="*/ 14073 h 18858"/>
              <a:gd name="connsiteX4" fmla="*/ 0 w 21600"/>
              <a:gd name="connsiteY4" fmla="*/ 0 h 18858"/>
              <a:gd name="connsiteX0" fmla="*/ 0 w 21600"/>
              <a:gd name="connsiteY0" fmla="*/ 0 h 17862"/>
              <a:gd name="connsiteX1" fmla="*/ 21600 w 21600"/>
              <a:gd name="connsiteY1" fmla="*/ 0 h 17862"/>
              <a:gd name="connsiteX2" fmla="*/ 21600 w 21600"/>
              <a:gd name="connsiteY2" fmla="*/ 17322 h 17862"/>
              <a:gd name="connsiteX3" fmla="*/ 0 w 21600"/>
              <a:gd name="connsiteY3" fmla="*/ 14073 h 17862"/>
              <a:gd name="connsiteX4" fmla="*/ 0 w 21600"/>
              <a:gd name="connsiteY4" fmla="*/ 0 h 17862"/>
              <a:gd name="connsiteX0" fmla="*/ 0 w 21600"/>
              <a:gd name="connsiteY0" fmla="*/ 0 h 17522"/>
              <a:gd name="connsiteX1" fmla="*/ 21600 w 21600"/>
              <a:gd name="connsiteY1" fmla="*/ 0 h 17522"/>
              <a:gd name="connsiteX2" fmla="*/ 21600 w 21600"/>
              <a:gd name="connsiteY2" fmla="*/ 17322 h 17522"/>
              <a:gd name="connsiteX3" fmla="*/ 0 w 21600"/>
              <a:gd name="connsiteY3" fmla="*/ 14073 h 17522"/>
              <a:gd name="connsiteX4" fmla="*/ 0 w 21600"/>
              <a:gd name="connsiteY4" fmla="*/ 0 h 17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7522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0018" y="-339"/>
                  <a:pt x="8403" y="26590"/>
                  <a:pt x="0" y="1407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9000">
                <a:srgbClr val="00B0F0">
                  <a:lumMod val="96000"/>
                  <a:lumOff val="4000"/>
                  <a:alpha val="83000"/>
                </a:srgbClr>
              </a:gs>
              <a:gs pos="32000">
                <a:srgbClr val="00487E"/>
              </a:gs>
              <a:gs pos="63000">
                <a:srgbClr val="001642"/>
              </a:gs>
            </a:gsLst>
            <a:lin ang="15000000" scaled="0"/>
            <a:tileRect/>
          </a:gradFill>
          <a:ln>
            <a:noFill/>
          </a:ln>
          <a:effectLst>
            <a:outerShdw blurRad="178747" dist="38100" dir="2700000" algn="tl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DC25FC00-0AEF-3F41-B689-B598E3E9E992}"/>
              </a:ext>
            </a:extLst>
          </p:cNvPr>
          <p:cNvSpPr txBox="1">
            <a:spLocks/>
          </p:cNvSpPr>
          <p:nvPr userDrawn="1"/>
        </p:nvSpPr>
        <p:spPr>
          <a:xfrm>
            <a:off x="231534" y="6470896"/>
            <a:ext cx="2317362" cy="27432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lang="en-US" sz="900" b="0" kern="1200" smtClean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5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sz="1000">
                <a:solidFill>
                  <a:schemeClr val="bg1">
                    <a:lumMod val="50000"/>
                  </a:schemeClr>
                </a:solidFill>
              </a:rPr>
              <a:t> © 2025 Jenzabar, Inc.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68AE42B9-1967-EE40-8502-6CA47914D50C}"/>
              </a:ext>
            </a:extLst>
          </p:cNvPr>
          <p:cNvSpPr txBox="1">
            <a:spLocks/>
          </p:cNvSpPr>
          <p:nvPr userDrawn="1"/>
        </p:nvSpPr>
        <p:spPr>
          <a:xfrm>
            <a:off x="11046066" y="6308057"/>
            <a:ext cx="914400" cy="274320"/>
          </a:xfrm>
          <a:prstGeom prst="rect">
            <a:avLst/>
          </a:prstGeom>
        </p:spPr>
        <p:txBody>
          <a:bodyPr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9037EDB1-5B40-E248-BF7D-6BAFEC74E2F4}" type="slidenum">
              <a:rPr lang="en-US" sz="14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 algn="r"/>
              <a:t>‹#›</a:t>
            </a:fld>
            <a:endParaRPr 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37EE58-62E4-0FDD-13CF-F732CEF846D7}"/>
              </a:ext>
            </a:extLst>
          </p:cNvPr>
          <p:cNvPicPr>
            <a:picLocks noChangeAspect="1"/>
          </p:cNvPicPr>
          <p:nvPr userDrawn="1"/>
        </p:nvPicPr>
        <p:blipFill>
          <a:blip r:embed="rId26"/>
          <a:srcRect/>
          <a:stretch/>
        </p:blipFill>
        <p:spPr>
          <a:xfrm>
            <a:off x="10119394" y="6183733"/>
            <a:ext cx="1276280" cy="574326"/>
          </a:xfrm>
          <a:prstGeom prst="rect">
            <a:avLst/>
          </a:prstGeom>
        </p:spPr>
      </p:pic>
      <p:sp>
        <p:nvSpPr>
          <p:cNvPr id="2" name="Title Placeholder 1" hidden="1">
            <a:extLst>
              <a:ext uri="{FF2B5EF4-FFF2-40B4-BE49-F238E27FC236}">
                <a16:creationId xmlns:a16="http://schemas.microsoft.com/office/drawing/2014/main" id="{3293CAA0-8D3E-DD4B-9015-AB2768FAA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5800"/>
            <a:ext cx="10515600" cy="10048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 hidden="1">
            <a:extLst>
              <a:ext uri="{FF2B5EF4-FFF2-40B4-BE49-F238E27FC236}">
                <a16:creationId xmlns:a16="http://schemas.microsoft.com/office/drawing/2014/main" id="{1F29EBAB-3D32-2F44-B787-52E3BC79FC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 hidden="1">
            <a:extLst>
              <a:ext uri="{FF2B5EF4-FFF2-40B4-BE49-F238E27FC236}">
                <a16:creationId xmlns:a16="http://schemas.microsoft.com/office/drawing/2014/main" id="{E5E12A71-DD60-F34E-A1B1-C3BF6BB5FD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b="0" smtClean="0">
                <a:solidFill>
                  <a:schemeClr val="tx1"/>
                </a:solidFill>
                <a:cs typeface="Arial" charset="0"/>
              </a:defRPr>
            </a:lvl1pPr>
          </a:lstStyle>
          <a:p>
            <a:r>
              <a:rPr lang="en-US"/>
              <a:t> © 2019 Jenzabar, Inc.</a:t>
            </a:r>
          </a:p>
        </p:txBody>
      </p:sp>
      <p:sp>
        <p:nvSpPr>
          <p:cNvPr id="5" name="Footer Placeholder 4" hidden="1">
            <a:extLst>
              <a:ext uri="{FF2B5EF4-FFF2-40B4-BE49-F238E27FC236}">
                <a16:creationId xmlns:a16="http://schemas.microsoft.com/office/drawing/2014/main" id="{2AC51A64-B2AE-A049-8EFB-12176A136B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hidden="1">
            <a:extLst>
              <a:ext uri="{FF2B5EF4-FFF2-40B4-BE49-F238E27FC236}">
                <a16:creationId xmlns:a16="http://schemas.microsoft.com/office/drawing/2014/main" id="{F723B07F-EBA8-584B-901A-69997BBE9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037EDB1-5B40-E248-BF7D-6BAFEC74E2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B682C24E-B27C-5B41-B6E1-F4E1AF67B672}"/>
              </a:ext>
            </a:extLst>
          </p:cNvPr>
          <p:cNvSpPr/>
          <p:nvPr userDrawn="1"/>
        </p:nvSpPr>
        <p:spPr>
          <a:xfrm>
            <a:off x="0" y="6721475"/>
            <a:ext cx="12099073" cy="136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ue button with white text&#10;&#10;AI-generated content may be incorrect.">
            <a:extLst>
              <a:ext uri="{FF2B5EF4-FFF2-40B4-BE49-F238E27FC236}">
                <a16:creationId xmlns:a16="http://schemas.microsoft.com/office/drawing/2014/main" id="{C6787496-5174-D92F-8052-E9DD5B38B70B}"/>
              </a:ext>
            </a:extLst>
          </p:cNvPr>
          <p:cNvPicPr>
            <a:picLocks noChangeAspect="1"/>
          </p:cNvPicPr>
          <p:nvPr userDrawn="1"/>
        </p:nvPicPr>
        <p:blipFill>
          <a:blip r:embed="rId27"/>
          <a:stretch>
            <a:fillRect/>
          </a:stretch>
        </p:blipFill>
        <p:spPr>
          <a:xfrm>
            <a:off x="10914099" y="99941"/>
            <a:ext cx="1178334" cy="1178334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8454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0" r:id="rId2"/>
    <p:sldLayoutId id="2147483757" r:id="rId3"/>
    <p:sldLayoutId id="2147483765" r:id="rId4"/>
    <p:sldLayoutId id="2147483660" r:id="rId5"/>
    <p:sldLayoutId id="2147483755" r:id="rId6"/>
    <p:sldLayoutId id="2147483767" r:id="rId7"/>
    <p:sldLayoutId id="2147483730" r:id="rId8"/>
    <p:sldLayoutId id="2147483759" r:id="rId9"/>
    <p:sldLayoutId id="2147483766" r:id="rId10"/>
    <p:sldLayoutId id="2147483764" r:id="rId11"/>
    <p:sldLayoutId id="2147483763" r:id="rId12"/>
    <p:sldLayoutId id="2147483655" r:id="rId13"/>
    <p:sldLayoutId id="2147483661" r:id="rId14"/>
    <p:sldLayoutId id="2147483672" r:id="rId15"/>
    <p:sldLayoutId id="2147483679" r:id="rId16"/>
    <p:sldLayoutId id="2147483663" r:id="rId17"/>
    <p:sldLayoutId id="2147483649" r:id="rId18"/>
    <p:sldLayoutId id="2147483652" r:id="rId19"/>
    <p:sldLayoutId id="2147483729" r:id="rId20"/>
    <p:sldLayoutId id="2147483727" r:id="rId21"/>
    <p:sldLayoutId id="2147483731" r:id="rId22"/>
    <p:sldLayoutId id="2147483732" r:id="rId23"/>
    <p:sldLayoutId id="2147483754" r:id="rId24"/>
  </p:sldLayoutIdLst>
  <p:transition>
    <p:fade/>
  </p:transition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SzPct val="85000"/>
        <a:buFont typeface=".Lucida Grande UI Regular"/>
        <a:buChar char="►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84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userDrawn="1">
          <p15:clr>
            <a:srgbClr val="F26B43"/>
          </p15:clr>
        </p15:guide>
        <p15:guide id="4" pos="7656" userDrawn="1">
          <p15:clr>
            <a:srgbClr val="F26B43"/>
          </p15:clr>
        </p15:guide>
        <p15:guide id="5" orient="horz" userDrawn="1">
          <p15:clr>
            <a:srgbClr val="F26B43"/>
          </p15:clr>
        </p15:guide>
        <p15:guide id="6" orient="horz" pos="4320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10" pos="528" userDrawn="1">
          <p15:clr>
            <a:srgbClr val="F26B43"/>
          </p15:clr>
        </p15:guide>
        <p15:guide id="11" pos="7152" userDrawn="1">
          <p15:clr>
            <a:srgbClr val="F26B43"/>
          </p15:clr>
        </p15:guide>
        <p15:guide id="12" orient="horz" pos="816" userDrawn="1">
          <p15:clr>
            <a:srgbClr val="F26B43"/>
          </p15:clr>
        </p15:guide>
        <p15:guide id="13" orient="horz" pos="4056" userDrawn="1">
          <p15:clr>
            <a:srgbClr val="F26B43"/>
          </p15:clr>
        </p15:guide>
        <p15:guide id="14" orient="horz" pos="432" userDrawn="1">
          <p15:clr>
            <a:srgbClr val="F26B43"/>
          </p15:clr>
        </p15:guide>
        <p15:guide id="15" pos="62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github.com/mars-wilson/jam2025_forms" TargetMode="Externa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7D56602-D2D8-793E-551B-180E50AECC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7649" y="3809625"/>
            <a:ext cx="11231219" cy="1590458"/>
          </a:xfrm>
        </p:spPr>
        <p:txBody>
          <a:bodyPr/>
          <a:lstStyle/>
          <a:p>
            <a:pPr algn="ctr"/>
            <a:r>
              <a:rPr lang="en-US" dirty="0"/>
              <a:t>Leveraging </a:t>
            </a:r>
            <a:r>
              <a:rPr lang="en-US" dirty="0" err="1"/>
              <a:t>FormFlow</a:t>
            </a:r>
            <a:r>
              <a:rPr lang="en-US" dirty="0"/>
              <a:t> and </a:t>
            </a:r>
            <a:r>
              <a:rPr lang="en-US" dirty="0" err="1"/>
              <a:t>WorkFlow</a:t>
            </a:r>
            <a:br>
              <a:rPr lang="en-US" dirty="0"/>
            </a:br>
            <a:r>
              <a:rPr lang="en-US" dirty="0"/>
              <a:t>with Back-End Automation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EF216C57-C736-7889-D60F-7E11382D4A06}"/>
              </a:ext>
            </a:extLst>
          </p:cNvPr>
          <p:cNvSpPr txBox="1">
            <a:spLocks/>
          </p:cNvSpPr>
          <p:nvPr/>
        </p:nvSpPr>
        <p:spPr>
          <a:xfrm>
            <a:off x="477077" y="5564470"/>
            <a:ext cx="4380058" cy="10001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.Lucida Grande UI Regular"/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schemeClr val="bg1"/>
                </a:solidFill>
              </a:rPr>
              <a:t>Michael Mars Landis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bg1"/>
                </a:solidFill>
              </a:rPr>
              <a:t>Director of Information Technology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Warren Wilson College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May 28-31, 2025</a:t>
            </a:r>
          </a:p>
        </p:txBody>
      </p:sp>
      <p:sp>
        <p:nvSpPr>
          <p:cNvPr id="2" name="Subtitle 2">
            <a:extLst>
              <a:ext uri="{FF2B5EF4-FFF2-40B4-BE49-F238E27FC236}">
                <a16:creationId xmlns:a16="http://schemas.microsoft.com/office/drawing/2014/main" id="{423455B0-4783-531A-88FF-A2882DAFE716}"/>
              </a:ext>
            </a:extLst>
          </p:cNvPr>
          <p:cNvSpPr txBox="1">
            <a:spLocks/>
          </p:cNvSpPr>
          <p:nvPr/>
        </p:nvSpPr>
        <p:spPr>
          <a:xfrm>
            <a:off x="5140960" y="5564470"/>
            <a:ext cx="6786880" cy="100012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SzPct val="85000"/>
              <a:buFont typeface=".Lucida Grande UI Regular"/>
              <a:buNone/>
              <a:defRPr sz="4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b="1" dirty="0">
                <a:solidFill>
                  <a:schemeClr val="bg1"/>
                </a:solidFill>
              </a:rPr>
              <a:t>Our Information and Technology Team: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Data Team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:   ERP / Data Specialist, Dir of Institution Research</a:t>
            </a:r>
            <a:b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System Team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:  System Administrator,  User Services Technician</a:t>
            </a:r>
            <a:b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   </a:t>
            </a:r>
            <a:r>
              <a:rPr lang="en-US" sz="1600" b="1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Work Crew </a:t>
            </a:r>
            <a:r>
              <a:rPr lang="en-US" sz="16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(14 students and a supervisor) spans both teams.  </a:t>
            </a:r>
          </a:p>
        </p:txBody>
      </p:sp>
    </p:spTree>
    <p:extLst>
      <p:ext uri="{BB962C8B-B14F-4D97-AF65-F5344CB8AC3E}">
        <p14:creationId xmlns:p14="http://schemas.microsoft.com/office/powerpoint/2010/main" val="90360421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7B18C-0C73-34C5-E8EB-A513573FD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8877FE7-B08F-412F-9334-399947EF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Set Up Tables -  Form Data Index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1FAD95-0ECD-8310-9C5D-FC639AF27579}"/>
              </a:ext>
            </a:extLst>
          </p:cNvPr>
          <p:cNvSpPr txBox="1"/>
          <p:nvPr/>
        </p:nvSpPr>
        <p:spPr>
          <a:xfrm>
            <a:off x="533400" y="1899640"/>
            <a:ext cx="9724103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IX_myWWC_Forms_dbname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myWWC_Forms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dbname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  <a:p>
            <a:endParaRPr lang="en-US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IX_myWWC_Forms_form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myWWC_Forms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form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  <a:p>
            <a:endParaRPr lang="en-US" sz="180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IX_myWWC_Forms_idnum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myWWC_Forms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id_num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  <a:p>
            <a:endParaRPr lang="en-US" sz="180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NONCLUSTERED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INDEX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IX_myWWC_Forms_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subid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myWWC_Forms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submissionID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GO</a:t>
            </a:r>
          </a:p>
          <a:p>
            <a:endParaRPr lang="en-US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6ED817-251E-D165-1688-56A5B145F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084" y="2845942"/>
            <a:ext cx="2029831" cy="30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62434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CEE3-AE73-0D16-72EB-77824C873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4908998-B222-DF12-7807-0D6A76BA71A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0700" y="1779487"/>
            <a:ext cx="11150600" cy="4137366"/>
          </a:xfrm>
        </p:spPr>
        <p:txBody>
          <a:bodyPr/>
          <a:lstStyle/>
          <a:p>
            <a:r>
              <a:rPr lang="en-US" err="1"/>
              <a:t>approverType</a:t>
            </a:r>
            <a:r>
              <a:rPr lang="en-US"/>
              <a:t> is one of:  </a:t>
            </a:r>
          </a:p>
          <a:p>
            <a:pPr lvl="1"/>
            <a:r>
              <a:rPr lang="en-US"/>
              <a:t>manager:    	can administer the forms approvers on JICS (i.e. this table)</a:t>
            </a:r>
          </a:p>
          <a:p>
            <a:pPr lvl="1"/>
            <a:r>
              <a:rPr lang="en-US"/>
              <a:t>approver:	dynamic approver for a particular form</a:t>
            </a:r>
          </a:p>
          <a:p>
            <a:pPr lvl="1"/>
            <a:r>
              <a:rPr lang="en-US"/>
              <a:t>cc:  		Notify on processing (and approval if workflow). </a:t>
            </a:r>
          </a:p>
          <a:p>
            <a:pPr lvl="1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9FD3EAA-15A9-2CCA-EF23-1CE3833AE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Tables!   Next an Approver / Notifier Table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FCFB92-90EA-F7DE-04D0-EF3D6BC297E5}"/>
              </a:ext>
            </a:extLst>
          </p:cNvPr>
          <p:cNvSpPr txBox="1"/>
          <p:nvPr/>
        </p:nvSpPr>
        <p:spPr>
          <a:xfrm>
            <a:off x="936434" y="3429000"/>
            <a:ext cx="905313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[_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wwn_myWWC_Forms_approvers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id] [int] </a:t>
            </a:r>
            <a:r>
              <a:rPr lang="en-US" b="1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b="1" err="1">
                <a:solidFill>
                  <a:srgbClr val="000000"/>
                </a:solidFill>
                <a:latin typeface="Consolas" panose="020B0609020204030204" pitchFamily="49" charset="0"/>
              </a:rPr>
              <a:t>formName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] [varchar]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b="1" err="1">
                <a:solidFill>
                  <a:srgbClr val="000000"/>
                </a:solidFill>
                <a:latin typeface="Consolas" panose="020B0609020204030204" pitchFamily="49" charset="0"/>
              </a:rPr>
              <a:t>id_num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] [int] 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b="1" err="1">
                <a:solidFill>
                  <a:srgbClr val="000000"/>
                </a:solidFill>
                <a:latin typeface="Consolas" panose="020B0609020204030204" pitchFamily="49" charset="0"/>
              </a:rPr>
              <a:t>approverType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] [varchar]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NULL,   -- manager / approver / cc</a:t>
            </a:r>
            <a:endParaRPr lang="en-US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b="1" err="1">
                <a:solidFill>
                  <a:srgbClr val="000000"/>
                </a:solidFill>
                <a:latin typeface="Consolas" panose="020B0609020204030204" pitchFamily="49" charset="0"/>
              </a:rPr>
              <a:t>extraEmail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] [varchar]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150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NULL,    -- useful for cc</a:t>
            </a:r>
            <a:endParaRPr lang="en-US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[status] [varchar]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b="1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1">
                <a:solidFill>
                  <a:srgbClr val="808080"/>
                </a:solidFill>
                <a:latin typeface="Consolas" panose="020B0609020204030204" pitchFamily="49" charset="0"/>
              </a:rPr>
              <a:t>NULL,         -- A for active</a:t>
            </a:r>
          </a:p>
          <a:p>
            <a:pPr lvl="1"/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CLUSTERED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[id] 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ASC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>
                <a:solidFill>
                  <a:srgbClr val="0000FF"/>
                </a:solidFill>
                <a:latin typeface="Consolas" panose="020B0609020204030204" pitchFamily="49" charset="0"/>
              </a:rPr>
              <a:t> ON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</a:p>
          <a:p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[PRIMARY]</a:t>
            </a:r>
            <a:endParaRPr lang="en-US" b="1">
              <a:solidFill>
                <a:srgbClr val="80808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8589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CAF03F-3781-3875-54A6-D2DB951DF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A62345C-4F3E-0DB6-B312-3B11CDD6804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911380"/>
          </a:xfrm>
        </p:spPr>
        <p:txBody>
          <a:bodyPr/>
          <a:lstStyle/>
          <a:p>
            <a:r>
              <a:rPr lang="en-US"/>
              <a:t>Tip:  Name your </a:t>
            </a:r>
            <a:r>
              <a:rPr lang="en-US" err="1"/>
              <a:t>datasource</a:t>
            </a:r>
            <a:r>
              <a:rPr lang="en-US"/>
              <a:t>  starting with access / lookup / options 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B13CA9-7AD0-5337-0B30-A1574962A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1168202"/>
            <a:ext cx="11243631" cy="611285"/>
          </a:xfrm>
        </p:spPr>
        <p:txBody>
          <a:bodyPr>
            <a:normAutofit fontScale="90000"/>
          </a:bodyPr>
          <a:lstStyle/>
          <a:p>
            <a:r>
              <a:rPr lang="en-US"/>
              <a:t>Access </a:t>
            </a:r>
            <a:r>
              <a:rPr lang="en-US" err="1"/>
              <a:t>Datasource</a:t>
            </a:r>
            <a:r>
              <a:rPr lang="en-US"/>
              <a:t>: Workflow Approvers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9D23D4-0166-27CD-3EB0-90AE6A01822D}"/>
              </a:ext>
            </a:extLst>
          </p:cNvPr>
          <p:cNvSpPr txBox="1"/>
          <p:nvPr/>
        </p:nvSpPr>
        <p:spPr>
          <a:xfrm>
            <a:off x="2351527" y="4007652"/>
            <a:ext cx="83201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select </a:t>
            </a:r>
            <a:r>
              <a:rPr lang="en-US" err="1"/>
              <a:t>id_num</a:t>
            </a:r>
            <a:r>
              <a:rPr lang="en-US"/>
              <a:t> from _</a:t>
            </a:r>
            <a:r>
              <a:rPr lang="en-US" err="1"/>
              <a:t>wwn_myWWC_Forms_approvers</a:t>
            </a:r>
            <a:r>
              <a:rPr lang="en-US"/>
              <a:t> </a:t>
            </a:r>
          </a:p>
          <a:p>
            <a:r>
              <a:rPr lang="en-US"/>
              <a:t>where </a:t>
            </a:r>
            <a:r>
              <a:rPr lang="en-US" err="1"/>
              <a:t>approverType</a:t>
            </a:r>
            <a:r>
              <a:rPr lang="en-US"/>
              <a:t> = 'manager’</a:t>
            </a:r>
          </a:p>
          <a:p>
            <a:endParaRPr lang="en-US"/>
          </a:p>
          <a:p>
            <a:r>
              <a:rPr lang="en-US"/>
              <a:t>union</a:t>
            </a:r>
          </a:p>
          <a:p>
            <a:endParaRPr lang="en-US"/>
          </a:p>
          <a:p>
            <a:r>
              <a:rPr lang="en-US" i="1"/>
              <a:t>-- The following selection includes our IT office all as forms managers</a:t>
            </a:r>
            <a:r>
              <a:rPr lang="en-US"/>
              <a:t>.</a:t>
            </a:r>
          </a:p>
          <a:p>
            <a:r>
              <a:rPr lang="en-US"/>
              <a:t>select </a:t>
            </a:r>
            <a:r>
              <a:rPr lang="en-US" err="1"/>
              <a:t>id_num</a:t>
            </a:r>
            <a:r>
              <a:rPr lang="en-US"/>
              <a:t>  from </a:t>
            </a:r>
            <a:r>
              <a:rPr lang="en-US" err="1"/>
              <a:t>wwn_accounts</a:t>
            </a:r>
            <a:r>
              <a:rPr lang="en-US"/>
              <a:t> where </a:t>
            </a:r>
            <a:r>
              <a:rPr lang="en-US" err="1"/>
              <a:t>AD_groups</a:t>
            </a:r>
            <a:r>
              <a:rPr lang="en-US"/>
              <a:t> like '%its office%' and </a:t>
            </a:r>
            <a:r>
              <a:rPr lang="en-US" err="1"/>
              <a:t>recordstatus</a:t>
            </a:r>
            <a:r>
              <a:rPr lang="en-US"/>
              <a:t> = 'C'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751583-FFF4-88AC-412A-4CA388F1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28" y="2460160"/>
            <a:ext cx="7628500" cy="138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06565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6D4720-A755-F382-648C-6F2515BEB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62DB15-1C14-F7D0-4803-914BDBE48AA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331766" cy="4137366"/>
          </a:xfrm>
        </p:spPr>
        <p:txBody>
          <a:bodyPr/>
          <a:lstStyle/>
          <a:p>
            <a:r>
              <a:rPr lang="en-US"/>
              <a:t>Used for pre-filling forms with some common info.  </a:t>
            </a:r>
            <a:r>
              <a:rPr lang="en-US" sz="2000">
                <a:solidFill>
                  <a:srgbClr val="C00000"/>
                </a:solidFill>
              </a:rPr>
              <a:t>Requires Authentication</a:t>
            </a:r>
          </a:p>
          <a:p>
            <a:r>
              <a:rPr lang="en-US"/>
              <a:t>Will use a hidden on-form-load lookup query to populate other fields.</a:t>
            </a:r>
          </a:p>
          <a:p>
            <a:r>
              <a:rPr lang="en-US"/>
              <a:t>You can also make a bunch of string replacers for filling in data.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F239F1-48BA-0A07-15DE-596436E67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Lookup </a:t>
            </a:r>
            <a:r>
              <a:rPr lang="en-US" err="1"/>
              <a:t>Datasource</a:t>
            </a:r>
            <a:r>
              <a:rPr lang="en-US"/>
              <a:t>: Name and Info by </a:t>
            </a:r>
            <a:r>
              <a:rPr lang="en-US" err="1"/>
              <a:t>HostID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98FD1C-575D-1406-726D-2AFA6B13F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2370" y="4085458"/>
            <a:ext cx="7666541" cy="155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3492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8737A3-27A3-8DE5-8D34-ADBE930D2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8BAF76-C413-218D-9E28-AC793DD9617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2358" y="1779487"/>
            <a:ext cx="11150600" cy="4137366"/>
          </a:xfrm>
        </p:spPr>
        <p:txBody>
          <a:bodyPr/>
          <a:lstStyle/>
          <a:p>
            <a:r>
              <a:rPr lang="en-US"/>
              <a:t>You customize the fields and query you want to pull the data you need.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8ECA50D-7A04-D244-A015-262A0E7BC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Query for Lookup </a:t>
            </a:r>
            <a:r>
              <a:rPr lang="en-US" dirty="0" err="1"/>
              <a:t>Datasource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F795AE-4327-6CA2-319D-1033BA522216}"/>
              </a:ext>
            </a:extLst>
          </p:cNvPr>
          <p:cNvSpPr txBox="1"/>
          <p:nvPr/>
        </p:nvSpPr>
        <p:spPr>
          <a:xfrm>
            <a:off x="599042" y="2265499"/>
            <a:ext cx="1038431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select </a:t>
            </a:r>
          </a:p>
          <a:p>
            <a:r>
              <a:rPr lang="en-US"/>
              <a:t>     </a:t>
            </a:r>
            <a:r>
              <a:rPr lang="en-US" err="1"/>
              <a:t>submitter_id</a:t>
            </a:r>
            <a:r>
              <a:rPr lang="en-US"/>
              <a:t> = </a:t>
            </a:r>
            <a:r>
              <a:rPr lang="en-US" err="1"/>
              <a:t>nm.id_num</a:t>
            </a:r>
            <a:r>
              <a:rPr lang="en-US"/>
              <a:t> ,		</a:t>
            </a:r>
            <a:r>
              <a:rPr lang="en-US" err="1"/>
              <a:t>jics_login</a:t>
            </a:r>
            <a:r>
              <a:rPr lang="en-US"/>
              <a:t> = </a:t>
            </a:r>
            <a:r>
              <a:rPr lang="en-US" err="1"/>
              <a:t>acct.jics_login</a:t>
            </a:r>
            <a:r>
              <a:rPr lang="en-US"/>
              <a:t>,</a:t>
            </a:r>
          </a:p>
          <a:p>
            <a:r>
              <a:rPr lang="en-US"/>
              <a:t>     </a:t>
            </a:r>
            <a:r>
              <a:rPr lang="en-US" err="1"/>
              <a:t>campusName</a:t>
            </a:r>
            <a:r>
              <a:rPr lang="en-US"/>
              <a:t> = </a:t>
            </a:r>
            <a:r>
              <a:rPr lang="en-US" err="1"/>
              <a:t>nm.first_name</a:t>
            </a:r>
            <a:r>
              <a:rPr lang="en-US"/>
              <a:t>,	</a:t>
            </a:r>
            <a:r>
              <a:rPr lang="en-US" err="1"/>
              <a:t>preferredName</a:t>
            </a:r>
            <a:r>
              <a:rPr lang="en-US"/>
              <a:t> =</a:t>
            </a:r>
            <a:r>
              <a:rPr lang="en-US" err="1"/>
              <a:t>nm.preferred_name</a:t>
            </a:r>
            <a:r>
              <a:rPr lang="en-US"/>
              <a:t>,</a:t>
            </a:r>
          </a:p>
          <a:p>
            <a:r>
              <a:rPr lang="en-US"/>
              <a:t>     </a:t>
            </a:r>
            <a:r>
              <a:rPr lang="en-US" err="1"/>
              <a:t>lastName</a:t>
            </a:r>
            <a:r>
              <a:rPr lang="en-US"/>
              <a:t> = </a:t>
            </a:r>
            <a:r>
              <a:rPr lang="en-US" err="1"/>
              <a:t>nm.last_name</a:t>
            </a:r>
            <a:r>
              <a:rPr lang="en-US"/>
              <a:t>,		</a:t>
            </a:r>
            <a:r>
              <a:rPr lang="en-US" err="1"/>
              <a:t>starEML</a:t>
            </a:r>
            <a:r>
              <a:rPr lang="en-US"/>
              <a:t> = </a:t>
            </a:r>
            <a:r>
              <a:rPr lang="en-US" err="1"/>
              <a:t>am_seml</a:t>
            </a:r>
            <a:r>
              <a:rPr lang="en-US"/>
              <a:t> .addr_line_1,	</a:t>
            </a:r>
          </a:p>
          <a:p>
            <a:r>
              <a:rPr lang="en-US"/>
              <a:t>     </a:t>
            </a:r>
            <a:r>
              <a:rPr lang="en-US" err="1"/>
              <a:t>cpo</a:t>
            </a:r>
            <a:r>
              <a:rPr lang="en-US"/>
              <a:t> = cpo.addr_line_1,  		</a:t>
            </a:r>
            <a:r>
              <a:rPr lang="en-US" err="1"/>
              <a:t>cpo_combo</a:t>
            </a:r>
            <a:r>
              <a:rPr lang="en-US"/>
              <a:t> = cpo.addr_line_2</a:t>
            </a:r>
          </a:p>
          <a:p>
            <a:r>
              <a:rPr lang="en-US"/>
              <a:t>from </a:t>
            </a:r>
          </a:p>
          <a:p>
            <a:r>
              <a:rPr lang="en-US"/>
              <a:t>	</a:t>
            </a:r>
            <a:r>
              <a:rPr lang="en-US" err="1"/>
              <a:t>tmseprd.dbo.name_master</a:t>
            </a:r>
            <a:r>
              <a:rPr lang="en-US"/>
              <a:t> nm</a:t>
            </a:r>
          </a:p>
          <a:p>
            <a:r>
              <a:rPr lang="en-US"/>
              <a:t>left join 	</a:t>
            </a:r>
            <a:r>
              <a:rPr lang="en-US" err="1"/>
              <a:t>address_master</a:t>
            </a:r>
            <a:r>
              <a:rPr lang="en-US"/>
              <a:t> </a:t>
            </a:r>
            <a:r>
              <a:rPr lang="en-US" err="1"/>
              <a:t>am_emlp</a:t>
            </a:r>
            <a:r>
              <a:rPr lang="en-US"/>
              <a:t> on </a:t>
            </a:r>
            <a:r>
              <a:rPr lang="en-US" err="1"/>
              <a:t>am_emlp.id_num</a:t>
            </a:r>
            <a:r>
              <a:rPr lang="en-US"/>
              <a:t> = </a:t>
            </a:r>
            <a:r>
              <a:rPr lang="en-US" err="1"/>
              <a:t>nm.id_num</a:t>
            </a:r>
            <a:r>
              <a:rPr lang="en-US"/>
              <a:t> </a:t>
            </a:r>
          </a:p>
          <a:p>
            <a:r>
              <a:rPr lang="en-US"/>
              <a:t>		and </a:t>
            </a:r>
            <a:r>
              <a:rPr lang="en-US" err="1"/>
              <a:t>am_emlp.addr_cde</a:t>
            </a:r>
            <a:r>
              <a:rPr lang="en-US"/>
              <a:t> = 'EMLP'</a:t>
            </a:r>
          </a:p>
          <a:p>
            <a:r>
              <a:rPr lang="en-US"/>
              <a:t>left join </a:t>
            </a:r>
            <a:r>
              <a:rPr lang="en-US" err="1"/>
              <a:t>address_master</a:t>
            </a:r>
            <a:r>
              <a:rPr lang="en-US"/>
              <a:t> </a:t>
            </a:r>
            <a:r>
              <a:rPr lang="en-US" err="1"/>
              <a:t>am_seml</a:t>
            </a:r>
            <a:r>
              <a:rPr lang="en-US"/>
              <a:t> on </a:t>
            </a:r>
            <a:r>
              <a:rPr lang="en-US" err="1"/>
              <a:t>am_seml</a:t>
            </a:r>
            <a:r>
              <a:rPr lang="en-US"/>
              <a:t> .</a:t>
            </a:r>
            <a:r>
              <a:rPr lang="en-US" err="1"/>
              <a:t>id_num</a:t>
            </a:r>
            <a:r>
              <a:rPr lang="en-US"/>
              <a:t> = </a:t>
            </a:r>
            <a:r>
              <a:rPr lang="en-US" err="1"/>
              <a:t>nm.id_num</a:t>
            </a:r>
            <a:r>
              <a:rPr lang="en-US"/>
              <a:t> </a:t>
            </a:r>
          </a:p>
          <a:p>
            <a:r>
              <a:rPr lang="en-US"/>
              <a:t>	 	and </a:t>
            </a:r>
            <a:r>
              <a:rPr lang="en-US" err="1"/>
              <a:t>am_seml</a:t>
            </a:r>
            <a:r>
              <a:rPr lang="en-US"/>
              <a:t> .</a:t>
            </a:r>
            <a:r>
              <a:rPr lang="en-US" err="1"/>
              <a:t>addr_cde</a:t>
            </a:r>
            <a:r>
              <a:rPr lang="en-US"/>
              <a:t> = '*EML'</a:t>
            </a:r>
          </a:p>
          <a:p>
            <a:r>
              <a:rPr lang="en-US"/>
              <a:t>left join </a:t>
            </a:r>
            <a:r>
              <a:rPr lang="en-US" err="1"/>
              <a:t>address_master</a:t>
            </a:r>
            <a:r>
              <a:rPr lang="en-US"/>
              <a:t> </a:t>
            </a:r>
            <a:r>
              <a:rPr lang="en-US" err="1"/>
              <a:t>cpo</a:t>
            </a:r>
            <a:r>
              <a:rPr lang="en-US"/>
              <a:t>     on </a:t>
            </a:r>
            <a:r>
              <a:rPr lang="en-US" err="1"/>
              <a:t>cpo.id_num</a:t>
            </a:r>
            <a:r>
              <a:rPr lang="en-US"/>
              <a:t> = </a:t>
            </a:r>
            <a:r>
              <a:rPr lang="en-US" err="1"/>
              <a:t>nm.id_num</a:t>
            </a:r>
            <a:r>
              <a:rPr lang="en-US"/>
              <a:t> </a:t>
            </a:r>
          </a:p>
          <a:p>
            <a:r>
              <a:rPr lang="en-US"/>
              <a:t>		and </a:t>
            </a:r>
            <a:r>
              <a:rPr lang="en-US" err="1"/>
              <a:t>cpo.addr_cde</a:t>
            </a:r>
            <a:r>
              <a:rPr lang="en-US"/>
              <a:t>     = 'CPO’</a:t>
            </a:r>
          </a:p>
          <a:p>
            <a:r>
              <a:rPr lang="en-US"/>
              <a:t>where  </a:t>
            </a:r>
            <a:r>
              <a:rPr lang="en-US" err="1"/>
              <a:t>nm.id_num</a:t>
            </a:r>
            <a:r>
              <a:rPr lang="en-US"/>
              <a:t> = @@LookUpValue</a:t>
            </a:r>
          </a:p>
        </p:txBody>
      </p:sp>
    </p:spTree>
    <p:extLst>
      <p:ext uri="{BB962C8B-B14F-4D97-AF65-F5344CB8AC3E}">
        <p14:creationId xmlns:p14="http://schemas.microsoft.com/office/powerpoint/2010/main" val="202486349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658A4-1CF4-9870-B56B-E166A94042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A42CB0-E57F-64FE-D024-155E1FE12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024"/>
            <a:ext cx="10515600" cy="2495935"/>
          </a:xfrm>
        </p:spPr>
        <p:txBody>
          <a:bodyPr>
            <a:normAutofit fontScale="90000"/>
          </a:bodyPr>
          <a:lstStyle/>
          <a:p>
            <a:r>
              <a:rPr lang="en-US" dirty="0"/>
              <a:t>Let’s Set Up a</a:t>
            </a:r>
            <a:br>
              <a:rPr lang="en-US" dirty="0"/>
            </a:br>
            <a:r>
              <a:rPr lang="en-US" dirty="0"/>
              <a:t>Approvers Management Form</a:t>
            </a:r>
            <a:br>
              <a:rPr lang="en-US" dirty="0"/>
            </a:br>
            <a:r>
              <a:rPr lang="en-US" dirty="0"/>
              <a:t>using </a:t>
            </a:r>
            <a:r>
              <a:rPr lang="en-US" i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Approvers Managers</a:t>
            </a:r>
            <a:r>
              <a:rPr lang="en-US" dirty="0"/>
              <a:t> system!</a:t>
            </a:r>
            <a:br>
              <a:rPr lang="en-US" dirty="0"/>
            </a:br>
            <a:br>
              <a:rPr lang="en-US" sz="2000" dirty="0"/>
            </a:b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whoa.  meta.</a:t>
            </a:r>
          </a:p>
        </p:txBody>
      </p:sp>
    </p:spTree>
    <p:extLst>
      <p:ext uri="{BB962C8B-B14F-4D97-AF65-F5344CB8AC3E}">
        <p14:creationId xmlns:p14="http://schemas.microsoft.com/office/powerpoint/2010/main" val="23266359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A71AE-7401-3304-3692-E4C486788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D52654A-020E-EB32-1B2C-2CF13E8CBD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65253" y="3016796"/>
            <a:ext cx="4029979" cy="2550937"/>
          </a:xfrm>
        </p:spPr>
        <p:txBody>
          <a:bodyPr/>
          <a:lstStyle/>
          <a:p>
            <a:pPr marL="0" indent="0">
              <a:buNone/>
            </a:pPr>
            <a:r>
              <a:rPr lang="en-US" sz="2000"/>
              <a:t>Use this form </a:t>
            </a:r>
          </a:p>
          <a:p>
            <a:pPr marL="0" indent="0">
              <a:buNone/>
            </a:pPr>
            <a:r>
              <a:rPr lang="en-US" sz="2000"/>
              <a:t>to manage the  </a:t>
            </a:r>
            <a:endParaRPr lang="en-US" sz="200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>
                <a:latin typeface="Consolas" panose="020B0609020204030204" pitchFamily="49" charset="0"/>
              </a:rPr>
              <a:t> _</a:t>
            </a:r>
            <a:r>
              <a:rPr lang="en-US" sz="2000" err="1">
                <a:latin typeface="Consolas" panose="020B0609020204030204" pitchFamily="49" charset="0"/>
              </a:rPr>
              <a:t>wwn_myWWC_Forms_approvers</a:t>
            </a:r>
            <a:r>
              <a:rPr lang="en-US" sz="2000"/>
              <a:t>  </a:t>
            </a:r>
          </a:p>
          <a:p>
            <a:pPr marL="0" indent="0">
              <a:buNone/>
            </a:pPr>
            <a:r>
              <a:rPr lang="en-US" sz="2000"/>
              <a:t>table.</a:t>
            </a:r>
            <a:br>
              <a:rPr lang="en-US" sz="2000"/>
            </a:br>
            <a:endParaRPr lang="en-US" sz="2000"/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0A818D-E9B8-0283-90B9-1CC1C0C4C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8202"/>
            <a:ext cx="3661832" cy="1861437"/>
          </a:xfrm>
        </p:spPr>
        <p:txBody>
          <a:bodyPr>
            <a:normAutofit/>
          </a:bodyPr>
          <a:lstStyle/>
          <a:p>
            <a:r>
              <a:rPr lang="en-US"/>
              <a:t>Approvers Management 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064A6D-8EAF-D3D9-1780-55C36EE8CA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283" y="825135"/>
            <a:ext cx="7546952" cy="5154802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E300F1-8963-FA26-E412-BFB3895ECC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7771" y="4232953"/>
            <a:ext cx="1670632" cy="246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23000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24EF1-8DF4-6F67-5347-1FA605D0E6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7CDCED-E13B-7BAD-A54A-7627DEDD2CD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/>
          <a:lstStyle/>
          <a:p>
            <a:r>
              <a:rPr lang="en-US"/>
              <a:t>On Finish</a:t>
            </a:r>
            <a:br>
              <a:rPr lang="en-US"/>
            </a:br>
            <a:r>
              <a:rPr lang="en-US"/>
              <a:t>Settings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D0A3D4-2F38-3C2E-1758-ECB03EDAF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Form Settings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832B97-91EF-645A-8597-FAAF8C348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455" y="1244460"/>
            <a:ext cx="4884843" cy="7925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79701C-44F2-15CB-E8D7-BB630703C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496" y="2288591"/>
            <a:ext cx="7430144" cy="17756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B9F17A-1336-D466-3EAA-AA6768057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9198" y="4223687"/>
            <a:ext cx="5959356" cy="120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6643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0DC23-A11A-A3B5-7CBB-192B01F35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CA02EC-FD3C-30E5-4431-62A00D05C79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/>
          <a:lstStyle/>
          <a:p>
            <a:r>
              <a:rPr lang="en-US" dirty="0"/>
              <a:t>Use that</a:t>
            </a:r>
            <a:br>
              <a:rPr lang="en-US" dirty="0"/>
            </a:br>
            <a:r>
              <a:rPr lang="en-US" dirty="0"/>
              <a:t>access list</a:t>
            </a:r>
            <a:br>
              <a:rPr lang="en-US" dirty="0"/>
            </a:br>
            <a:r>
              <a:rPr lang="en-US" dirty="0" err="1"/>
              <a:t>datasource</a:t>
            </a:r>
            <a:br>
              <a:rPr lang="en-US" dirty="0"/>
            </a:br>
            <a:r>
              <a:rPr lang="en-US" dirty="0"/>
              <a:t>we made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4B1DE6-2A8D-B920-0F46-3AFFDF3CC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Form Access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F2AA27-6147-1E38-0964-60E2DA1BE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8924" y="1897656"/>
            <a:ext cx="6511092" cy="371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02225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8E4AD-8F7C-CAC5-9073-A934D490F0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E757AFE-FA24-66DB-8B24-6DD243C000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/>
          <a:lstStyle/>
          <a:p>
            <a:r>
              <a:rPr lang="en-US"/>
              <a:t>Give the </a:t>
            </a:r>
            <a:r>
              <a:rPr lang="en-US">
                <a:solidFill>
                  <a:srgbClr val="C00000"/>
                </a:solidFill>
              </a:rPr>
              <a:t>Unique ID</a:t>
            </a:r>
            <a:br>
              <a:rPr lang="en-US"/>
            </a:br>
            <a:r>
              <a:rPr lang="en-US"/>
              <a:t>a name that</a:t>
            </a:r>
            <a:br>
              <a:rPr lang="en-US"/>
            </a:br>
            <a:r>
              <a:rPr lang="en-US"/>
              <a:t>you will use</a:t>
            </a:r>
            <a:br>
              <a:rPr lang="en-US"/>
            </a:br>
            <a:r>
              <a:rPr lang="en-US"/>
              <a:t>later in the</a:t>
            </a:r>
            <a:br>
              <a:rPr lang="en-US"/>
            </a:br>
            <a:r>
              <a:rPr lang="en-US"/>
              <a:t>Mapped Statement.</a:t>
            </a:r>
            <a:br>
              <a:rPr lang="en-US"/>
            </a:br>
            <a:br>
              <a:rPr lang="en-US"/>
            </a:br>
            <a:r>
              <a:rPr lang="en-US"/>
              <a:t>(coming soon!)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8DEE5B-E739-AB89-6E99-CEC5B618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err="1"/>
              <a:t>FormFlow</a:t>
            </a:r>
            <a:r>
              <a:rPr lang="en-US"/>
              <a:t> – Flow as Usual!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06EFA9-27A4-1765-1B81-4A761C87D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288" y="1779486"/>
            <a:ext cx="6407651" cy="391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0345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F53C9-9A02-CBF0-EB97-6F8114765A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Goals</a:t>
            </a:r>
            <a:br>
              <a:rPr lang="en-US"/>
            </a:br>
            <a:r>
              <a:rPr lang="en-US"/>
              <a:t>for</a:t>
            </a:r>
            <a:br>
              <a:rPr lang="en-US"/>
            </a:br>
            <a:r>
              <a:rPr lang="en-US"/>
              <a:t>today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197B95-E01B-7C9C-37E0-A32A72BA0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Collect Information on JICS</a:t>
            </a:r>
            <a:br>
              <a:rPr lang="en-US" dirty="0"/>
            </a:br>
            <a:r>
              <a:rPr lang="en-US" dirty="0"/>
              <a:t>	using </a:t>
            </a:r>
            <a:r>
              <a:rPr lang="en-US" dirty="0" err="1"/>
              <a:t>FormFlow</a:t>
            </a:r>
            <a:r>
              <a:rPr lang="en-US" dirty="0"/>
              <a:t> / FF-</a:t>
            </a:r>
            <a:r>
              <a:rPr lang="en-US" dirty="0" err="1"/>
              <a:t>WorkFlow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Support Dynamic Workflows</a:t>
            </a:r>
          </a:p>
          <a:p>
            <a:pPr>
              <a:buBlip>
                <a:blip r:embed="rId3"/>
              </a:buBlip>
            </a:pPr>
            <a:r>
              <a:rPr lang="en-US" dirty="0"/>
              <a:t>Support Dynamic Notifications</a:t>
            </a:r>
          </a:p>
          <a:p>
            <a:pPr>
              <a:buBlip>
                <a:blip r:embed="rId3"/>
              </a:buBlip>
            </a:pPr>
            <a:r>
              <a:rPr lang="en-US" dirty="0"/>
              <a:t>Update other (non-JICS) systems</a:t>
            </a:r>
            <a:br>
              <a:rPr lang="en-US" dirty="0"/>
            </a:br>
            <a:r>
              <a:rPr lang="en-US" dirty="0"/>
              <a:t>with a back-end script</a:t>
            </a:r>
          </a:p>
          <a:p>
            <a:pPr>
              <a:buBlip>
                <a:blip r:embed="rId3"/>
              </a:buBlip>
            </a:pPr>
            <a:r>
              <a:rPr lang="en-US" dirty="0"/>
              <a:t>Send notifications of changes / updates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This is </a:t>
            </a:r>
            <a:r>
              <a:rPr lang="en-US" b="1" i="1" dirty="0"/>
              <a:t>not</a:t>
            </a:r>
            <a:r>
              <a:rPr lang="en-US" dirty="0"/>
              <a:t> a beginner-intro to </a:t>
            </a:r>
            <a:r>
              <a:rPr lang="en-US" dirty="0" err="1"/>
              <a:t>FormFlow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Scripting and/or database expertise is required.  </a:t>
            </a:r>
          </a:p>
          <a:p>
            <a:pPr>
              <a:buBlip>
                <a:blip r:embed="rId3"/>
              </a:buBlip>
            </a:pPr>
            <a:r>
              <a:rPr lang="en-US" dirty="0" err="1"/>
              <a:t>Github</a:t>
            </a:r>
            <a:r>
              <a:rPr lang="en-US" dirty="0"/>
              <a:t> Repo Link at end with docs!</a:t>
            </a:r>
          </a:p>
        </p:txBody>
      </p:sp>
    </p:spTree>
    <p:extLst>
      <p:ext uri="{BB962C8B-B14F-4D97-AF65-F5344CB8AC3E}">
        <p14:creationId xmlns:p14="http://schemas.microsoft.com/office/powerpoint/2010/main" val="1736714010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E98BA0-6BBF-924D-B908-FA010EA2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22EE1D-9BAD-D99E-A754-59FA3A7DDC3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4666561" cy="3459296"/>
          </a:xfrm>
        </p:spPr>
        <p:txBody>
          <a:bodyPr/>
          <a:lstStyle/>
          <a:p>
            <a:r>
              <a:rPr lang="en-US"/>
              <a:t>The Submit button is just a simple Form: Submit action for forms that just need processing and notification.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EA39F4-635D-3F8D-198F-EA5A72D05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Other Fields are also usual </a:t>
            </a:r>
            <a:r>
              <a:rPr lang="en-US" err="1"/>
              <a:t>FormFlow</a:t>
            </a:r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F9002AC-A6E4-87EC-CE68-FA972A6046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25" y="1938969"/>
            <a:ext cx="5629275" cy="384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7F49AD-C169-F1FB-D1D0-78BCC4AEE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03" y="3565133"/>
            <a:ext cx="1757610" cy="268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4803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DE2A3-D907-8910-7EEB-15C4AAD63B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4F433A-B23D-E75D-FF36-310F89B23D0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0700" y="1779487"/>
            <a:ext cx="11150600" cy="4137366"/>
          </a:xfrm>
        </p:spPr>
        <p:txBody>
          <a:bodyPr/>
          <a:lstStyle/>
          <a:p>
            <a:r>
              <a:rPr lang="en-US" dirty="0"/>
              <a:t>The data goes from the form into the table via Mapped Statement</a:t>
            </a:r>
          </a:p>
          <a:p>
            <a:r>
              <a:rPr lang="en-US" dirty="0" err="1"/>
              <a:t>formName</a:t>
            </a:r>
            <a:r>
              <a:rPr lang="en-US" dirty="0"/>
              <a:t> must exactly match what you will use in the script.   </a:t>
            </a:r>
          </a:p>
          <a:p>
            <a:r>
              <a:rPr lang="en-US" dirty="0"/>
              <a:t>Elements highlighted should be as below.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44837B-76A1-4BF5-D5D6-C2201F53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Mapped Statement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BCCE6E-BCD7-66BE-60E1-AAFAB646B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286" y="3200529"/>
            <a:ext cx="2957791" cy="18972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9A86F10-D8D7-7177-EFBE-7D7DF50D1A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585" y="3059038"/>
            <a:ext cx="7331075" cy="311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60013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3F087-46FE-D8A5-1861-985E63E065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1BCD36-6BAC-DBCD-B8B6-5DBCEE7F7D48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/>
          <a:lstStyle/>
          <a:p>
            <a:r>
              <a:rPr lang="en-US" dirty="0"/>
              <a:t>Don’t put data in the </a:t>
            </a:r>
            <a:r>
              <a:rPr lang="en-US" dirty="0" err="1"/>
              <a:t>processedDate</a:t>
            </a:r>
            <a:br>
              <a:rPr lang="en-US" dirty="0"/>
            </a:br>
            <a:r>
              <a:rPr lang="en-US" dirty="0"/>
              <a:t>		it will be used by the process script to see what’s new.</a:t>
            </a:r>
          </a:p>
          <a:p>
            <a:r>
              <a:rPr lang="en-US" dirty="0"/>
              <a:t>Load the data columns with Unique ID data from the form: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D02BB0-D391-F612-D7CF-2FA70007C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Mapped Statement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67068C-D1B4-8E89-A16A-5600BB459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092" y="3188551"/>
            <a:ext cx="6918748" cy="231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138715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8EF8E-A573-BBBF-1308-3FE798C88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4D1B5C-142C-B52B-0617-430E717D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91803"/>
            <a:ext cx="10515600" cy="3708970"/>
          </a:xfrm>
        </p:spPr>
        <p:txBody>
          <a:bodyPr>
            <a:normAutofit fontScale="90000"/>
          </a:bodyPr>
          <a:lstStyle/>
          <a:p>
            <a:r>
              <a:rPr lang="en-US"/>
              <a:t>Now….</a:t>
            </a:r>
            <a:br>
              <a:rPr lang="en-US"/>
            </a:br>
            <a:br>
              <a:rPr lang="en-US"/>
            </a:br>
            <a:r>
              <a:rPr lang="en-US"/>
              <a:t>Set up a Status Viewer</a:t>
            </a:r>
            <a:br>
              <a:rPr lang="en-US"/>
            </a:br>
            <a:r>
              <a:rPr lang="en-US"/>
              <a:t>for Approver / Notification Updates</a:t>
            </a:r>
            <a:br>
              <a:rPr lang="en-US"/>
            </a:br>
            <a:r>
              <a:rPr lang="en-US"/>
              <a:t>with SimpleQuery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0994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733EC-9BDC-99FF-02D8-FAB60A2D5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DE4C67-D13C-785E-5803-95BD0E4C7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8" y="962719"/>
            <a:ext cx="10515600" cy="611285"/>
          </a:xfrm>
        </p:spPr>
        <p:txBody>
          <a:bodyPr>
            <a:normAutofit fontScale="90000"/>
          </a:bodyPr>
          <a:lstStyle/>
          <a:p>
            <a:r>
              <a:rPr lang="en-US"/>
              <a:t>A bit of SQL.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822B3-DA7C-B7FA-9B34-0B1A73A1D227}"/>
              </a:ext>
            </a:extLst>
          </p:cNvPr>
          <p:cNvSpPr txBox="1"/>
          <p:nvPr/>
        </p:nvSpPr>
        <p:spPr>
          <a:xfrm>
            <a:off x="256854" y="1599195"/>
            <a:ext cx="5750104" cy="53860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solidFill>
                  <a:schemeClr val="accent6">
                    <a:lumMod val="50000"/>
                  </a:schemeClr>
                </a:solidFill>
                <a:latin typeface="+mj-lt"/>
              </a:rPr>
              <a:t>Current Records in the approvers table</a:t>
            </a:r>
          </a:p>
          <a:p>
            <a:endParaRPr lang="en-US" sz="2000" i="1">
              <a:latin typeface="+mj-lt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'Current'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status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formName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  case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approv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id_num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'None'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acct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approv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id_num </a:t>
            </a: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    else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acct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email 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email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approverType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extraEmail</a:t>
            </a: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_wwn_myWWC_Forms_approvers approv</a:t>
            </a:r>
          </a:p>
          <a:p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left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your_email_lookup_view acct </a:t>
            </a:r>
          </a:p>
          <a:p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acct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id_num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approv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id_num  </a:t>
            </a:r>
          </a:p>
          <a:p>
            <a:endParaRPr lang="en-US" sz="160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approv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status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FF0000"/>
                </a:solidFill>
                <a:latin typeface="Consolas" panose="020B0609020204030204" pitchFamily="49" charset="0"/>
              </a:rPr>
              <a:t>'A’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en-US" sz="320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endParaRPr lang="en-US" sz="3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532052-D93F-DA6F-77B2-9C61FC2F31D1}"/>
              </a:ext>
            </a:extLst>
          </p:cNvPr>
          <p:cNvSpPr txBox="1"/>
          <p:nvPr/>
        </p:nvSpPr>
        <p:spPr>
          <a:xfrm>
            <a:off x="5955588" y="1618100"/>
            <a:ext cx="618504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>
                <a:solidFill>
                  <a:schemeClr val="accent6">
                    <a:lumMod val="50000"/>
                  </a:schemeClr>
                </a:solidFill>
                <a:latin typeface="+mj-lt"/>
              </a:rPr>
              <a:t>Unprocessed Records in the forms data table</a:t>
            </a:r>
          </a:p>
          <a:p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solidFill>
                  <a:srgbClr val="FF00FF"/>
                </a:solidFill>
                <a:latin typeface="Consolas" panose="020B0609020204030204" pitchFamily="49" charset="0"/>
              </a:rPr>
              <a:t>concat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'Pending '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string04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status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string01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formName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string02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email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   case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string04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'Remove'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'--’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string03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approverType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-- for 'Remove’ </a:t>
            </a:r>
            <a:r>
              <a:rPr lang="en-US" sz="1800" dirty="0" err="1">
                <a:solidFill>
                  <a:srgbClr val="008000"/>
                </a:solidFill>
                <a:latin typeface="Consolas" panose="020B0609020204030204" pitchFamily="49" charset="0"/>
              </a:rPr>
              <a:t>approverType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doesn't matter.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  string05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extraEmail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wwn_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mgmt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..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myWWC_Forms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processedDate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is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and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formname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Consolas" panose="020B0609020204030204" pitchFamily="49" charset="0"/>
              </a:rPr>
              <a:t>'%approver update%'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339713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2A338-C0B8-4FC4-B348-FD6C225EC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5410AA-BC50-D10D-B179-4D442BC81A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948" y="962719"/>
            <a:ext cx="10515600" cy="611285"/>
          </a:xfrm>
        </p:spPr>
        <p:txBody>
          <a:bodyPr>
            <a:normAutofit fontScale="90000"/>
          </a:bodyPr>
          <a:lstStyle/>
          <a:p>
            <a:r>
              <a:rPr lang="en-US">
                <a:solidFill>
                  <a:schemeClr val="accent1"/>
                </a:solidFill>
              </a:rPr>
              <a:t>And pasting that into SimpleQuery</a:t>
            </a:r>
          </a:p>
        </p:txBody>
      </p:sp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63ACB485-7B29-C0DF-CB5A-62F6D52636E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40932" y="1757915"/>
            <a:ext cx="9329791" cy="4137366"/>
          </a:xfrm>
        </p:spPr>
        <p:txBody>
          <a:bodyPr/>
          <a:lstStyle/>
          <a:p>
            <a:r>
              <a:rPr lang="en-US"/>
              <a:t>It isn’t very pretty, and you can make it pretty if you like!</a:t>
            </a:r>
          </a:p>
          <a:p>
            <a:r>
              <a:rPr lang="en-US"/>
              <a:t>But it gets the job done.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3ED4793-250A-D405-02B8-E0BE8FCB8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4358" y="2742066"/>
            <a:ext cx="8154538" cy="3153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AAB4C1-61FC-D503-4CFE-EBE26C255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52" y="3164442"/>
            <a:ext cx="2086088" cy="3027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7904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CE144-5676-A16E-AA6E-E063FD929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3C11EC7-9A14-6246-3EE3-8929A7450F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0581"/>
            <a:ext cx="10515600" cy="1399637"/>
          </a:xfrm>
        </p:spPr>
        <p:txBody>
          <a:bodyPr>
            <a:normAutofit fontScale="90000"/>
          </a:bodyPr>
          <a:lstStyle/>
          <a:p>
            <a:r>
              <a:rPr lang="en-US"/>
              <a:t>Set Up the Processing Script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17539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7A1FB-93E2-CA9A-6E16-5BBDDF36B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A8C3502-27D9-B22C-9F75-46039F77A4D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626778" y="2054831"/>
            <a:ext cx="7633698" cy="3842535"/>
          </a:xfrm>
        </p:spPr>
        <p:txBody>
          <a:bodyPr/>
          <a:lstStyle/>
          <a:p>
            <a:r>
              <a:rPr lang="en-US"/>
              <a:t>Great Gateway2000 No!</a:t>
            </a:r>
            <a:br>
              <a:rPr lang="en-US"/>
            </a:br>
            <a:r>
              <a:rPr lang="en-US"/>
              <a:t>		</a:t>
            </a:r>
            <a:r>
              <a:rPr lang="en-US" sz="1800"/>
              <a:t>… maybe</a:t>
            </a:r>
            <a:r>
              <a:rPr lang="en-US"/>
              <a:t>.</a:t>
            </a:r>
            <a:br>
              <a:rPr lang="en-US"/>
            </a:br>
            <a:endParaRPr lang="en-US"/>
          </a:p>
          <a:p>
            <a:r>
              <a:rPr lang="en-US"/>
              <a:t>I’ll show you some snippets and talk about the big ideas here.</a:t>
            </a:r>
            <a:br>
              <a:rPr lang="en-US"/>
            </a:br>
            <a:endParaRPr lang="en-US"/>
          </a:p>
          <a:p>
            <a:r>
              <a:rPr lang="en-US"/>
              <a:t>Feel free to check out the Github Repo and dive in / paste it into AI or something.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66EA6D-3AC2-96B8-AA1E-74F817564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8202"/>
            <a:ext cx="10515600" cy="660598"/>
          </a:xfrm>
        </p:spPr>
        <p:txBody>
          <a:bodyPr>
            <a:normAutofit fontScale="90000"/>
          </a:bodyPr>
          <a:lstStyle/>
          <a:p>
            <a:r>
              <a:rPr lang="en-US"/>
              <a:t>Wanna review a bunch of PowersHell code?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F8DFF6-D82D-01C8-B445-A318B65EB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909" y="1828800"/>
            <a:ext cx="2695951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566094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F85B0-E921-2166-4EE6-2B0977A2C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39D422-2B2D-4150-B3A0-5C7DAACF777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/>
          <a:lstStyle/>
          <a:p>
            <a:r>
              <a:rPr lang="en-US"/>
              <a:t>Runs on a schedule.  Like every 5 mins.</a:t>
            </a:r>
            <a:br>
              <a:rPr lang="en-US"/>
            </a:br>
            <a:endParaRPr lang="en-US"/>
          </a:p>
          <a:p>
            <a:pPr lvl="1"/>
            <a:r>
              <a:rPr lang="en-US"/>
              <a:t>Pull out the rows from the data table where ProcessedDate is NULL</a:t>
            </a:r>
          </a:p>
          <a:p>
            <a:pPr lvl="1"/>
            <a:r>
              <a:rPr lang="en-US"/>
              <a:t>Unpack and extract the row into a hashtable / dict</a:t>
            </a:r>
          </a:p>
          <a:p>
            <a:pPr lvl="1"/>
            <a:r>
              <a:rPr lang="en-US"/>
              <a:t>Dynamically call a function to process the row</a:t>
            </a:r>
          </a:p>
          <a:p>
            <a:pPr lvl="1"/>
            <a:r>
              <a:rPr lang="en-US"/>
              <a:t>Collect error and status information</a:t>
            </a:r>
          </a:p>
          <a:p>
            <a:pPr lvl="1"/>
            <a:r>
              <a:rPr lang="en-US"/>
              <a:t>Invoke a procedure to notify everyone</a:t>
            </a:r>
          </a:p>
          <a:p>
            <a:pPr lvl="1"/>
            <a:r>
              <a:rPr lang="en-US"/>
              <a:t>Mark the row as processed by entering the date.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0BCF04-91ED-6CEA-8291-78D4986B6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the Processing Does</a:t>
            </a:r>
          </a:p>
        </p:txBody>
      </p:sp>
    </p:spTree>
    <p:extLst>
      <p:ext uri="{BB962C8B-B14F-4D97-AF65-F5344CB8AC3E}">
        <p14:creationId xmlns:p14="http://schemas.microsoft.com/office/powerpoint/2010/main" val="13963195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76578-7746-5C97-BDA1-008FA8B7D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F83A73B-9A05-C0AF-CC22-10AEA72A5EE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/>
          <a:lstStyle/>
          <a:p>
            <a:r>
              <a:rPr lang="en-US" dirty="0"/>
              <a:t>Because…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On the processing / code side, we can do anything we want with that submitted data.  Such as: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Invoke an API to shove it to an external system</a:t>
            </a:r>
          </a:p>
          <a:p>
            <a:pPr lvl="1"/>
            <a:r>
              <a:rPr lang="en-US" dirty="0"/>
              <a:t>Change group memberships in Google or Active Directory</a:t>
            </a:r>
          </a:p>
          <a:p>
            <a:pPr lvl="1"/>
            <a:r>
              <a:rPr lang="en-US" dirty="0"/>
              <a:t>Update other tables </a:t>
            </a:r>
          </a:p>
          <a:p>
            <a:pPr lvl="1"/>
            <a:r>
              <a:rPr lang="en-US" dirty="0"/>
              <a:t>Perform background operations and tasks</a:t>
            </a:r>
            <a:br>
              <a:rPr lang="en-US" dirty="0"/>
            </a:br>
            <a:r>
              <a:rPr lang="en-US" dirty="0"/>
              <a:t>(You can empower your users to invoke jobs you make)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369ABE-569C-8E43-50CC-B30D2585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OMG Why?</a:t>
            </a:r>
          </a:p>
        </p:txBody>
      </p:sp>
    </p:spTree>
    <p:extLst>
      <p:ext uri="{BB962C8B-B14F-4D97-AF65-F5344CB8AC3E}">
        <p14:creationId xmlns:p14="http://schemas.microsoft.com/office/powerpoint/2010/main" val="222621094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7FA710-2E7E-2C91-CC3A-D91EDB12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 we Need?</a:t>
            </a:r>
          </a:p>
        </p:txBody>
      </p:sp>
    </p:spTree>
    <p:extLst>
      <p:ext uri="{BB962C8B-B14F-4D97-AF65-F5344CB8AC3E}">
        <p14:creationId xmlns:p14="http://schemas.microsoft.com/office/powerpoint/2010/main" val="4131012085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D3998D-4E93-CF37-3D02-EC0894F2C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65EEA7-F496-8189-03A2-68216C2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Like this… Okay a bit of code then.  </a:t>
            </a:r>
            <a:r>
              <a:rPr lang="en-US" sz="2200" dirty="0">
                <a:solidFill>
                  <a:srgbClr val="FF0000"/>
                </a:solidFill>
              </a:rPr>
              <a:t>And 3 peeks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F1E28E-6157-D01D-8570-89EA2FD394FE}"/>
              </a:ext>
            </a:extLst>
          </p:cNvPr>
          <p:cNvSpPr txBox="1"/>
          <p:nvPr/>
        </p:nvSpPr>
        <p:spPr>
          <a:xfrm>
            <a:off x="899559" y="1802093"/>
            <a:ext cx="10865492" cy="41431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todo</a:t>
            </a:r>
            <a:r>
              <a:rPr lang="en-US" b="0" dirty="0">
                <a:effectLst/>
                <a:latin typeface="Consolas" panose="020B0609020204030204" pitchFamily="49" charset="0"/>
              </a:rPr>
              <a:t> =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get-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unprocessedForms</a:t>
            </a: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write-host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wwc_forms</a:t>
            </a:r>
            <a:r>
              <a:rPr lang="en-US" b="0" dirty="0">
                <a:effectLst/>
                <a:latin typeface="Consolas" panose="020B0609020204030204" pitchFamily="49" charset="0"/>
              </a:rPr>
              <a:t> $(count($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todo</a:t>
            </a:r>
            <a:r>
              <a:rPr lang="en-US" b="0" dirty="0">
                <a:effectLst/>
                <a:latin typeface="Consolas" panose="020B0609020204030204" pitchFamily="49" charset="0"/>
              </a:rPr>
              <a:t>)) submissions to process."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if (count($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todo</a:t>
            </a:r>
            <a:r>
              <a:rPr lang="en-US" b="0" dirty="0">
                <a:effectLst/>
                <a:latin typeface="Consolas" panose="020B0609020204030204" pitchFamily="49" charset="0"/>
              </a:rPr>
              <a:t>) -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gt</a:t>
            </a:r>
            <a:r>
              <a:rPr lang="en-US" b="0" dirty="0">
                <a:effectLst/>
                <a:latin typeface="Consolas" panose="020B0609020204030204" pitchFamily="49" charset="0"/>
              </a:rPr>
              <a:t> 0) {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start-transcript "$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LogPath</a:t>
            </a:r>
            <a:r>
              <a:rPr lang="en-US" b="0" dirty="0">
                <a:effectLst/>
                <a:latin typeface="Consolas" panose="020B0609020204030204" pitchFamily="49" charset="0"/>
              </a:rPr>
              <a:t>\wwc-forms.log" -Append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foreach ($f in 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todo</a:t>
            </a:r>
            <a:r>
              <a:rPr lang="en-US" b="0" dirty="0">
                <a:effectLst/>
                <a:latin typeface="Consolas" panose="020B0609020204030204" pitchFamily="49" charset="0"/>
              </a:rPr>
              <a:t>) {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try {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process-form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$f 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catch {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    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formInfo</a:t>
            </a:r>
            <a:r>
              <a:rPr lang="en-US" b="0" dirty="0">
                <a:effectLst/>
                <a:latin typeface="Consolas" panose="020B0609020204030204" pitchFamily="49" charset="0"/>
              </a:rPr>
              <a:t> = "Form Name: $($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f.formName</a:t>
            </a:r>
            <a:r>
              <a:rPr lang="en-US" b="0" dirty="0">
                <a:effectLst/>
                <a:latin typeface="Consolas" panose="020B0609020204030204" pitchFamily="49" charset="0"/>
              </a:rPr>
              <a:t>)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sub_id</a:t>
            </a:r>
            <a:r>
              <a:rPr lang="en-US" b="0" dirty="0">
                <a:effectLst/>
                <a:latin typeface="Consolas" panose="020B0609020204030204" pitchFamily="49" charset="0"/>
              </a:rPr>
              <a:t>: $($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f.submissionID</a:t>
            </a:r>
            <a:r>
              <a:rPr lang="en-US" b="0" dirty="0">
                <a:effectLst/>
                <a:latin typeface="Consolas" panose="020B0609020204030204" pitchFamily="49" charset="0"/>
              </a:rPr>
              <a:t>)"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    write-host "ERROR in process forms!  $_"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    write-host 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formInfo</a:t>
            </a:r>
            <a:endParaRPr lang="en-US" b="0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    write-host [string] $_.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ScriptStackTrace</a:t>
            </a:r>
            <a:r>
              <a:rPr lang="en-US" b="0" dirty="0"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    send-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gmailMessage</a:t>
            </a:r>
            <a:r>
              <a:rPr lang="en-US" b="0" dirty="0">
                <a:effectLst/>
                <a:latin typeface="Consolas" panose="020B0609020204030204" pitchFamily="49" charset="0"/>
              </a:rPr>
              <a:t> -To 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errorEmail</a:t>
            </a:r>
            <a:r>
              <a:rPr lang="en-US" b="0" dirty="0">
                <a:effectLst/>
                <a:latin typeface="Consolas" panose="020B0609020204030204" pitchFamily="49" charset="0"/>
              </a:rPr>
              <a:t> -Subject 'ERROR IN PROCESS FORMS! ’ 					-Body "Error:   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formInfo</a:t>
            </a:r>
            <a:r>
              <a:rPr lang="en-US" b="0" dirty="0">
                <a:effectLst/>
                <a:latin typeface="Consolas" panose="020B0609020204030204" pitchFamily="49" charset="0"/>
              </a:rPr>
              <a:t>"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}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        </a:t>
            </a:r>
          </a:p>
          <a:p>
            <a:pPr>
              <a:lnSpc>
                <a:spcPts val="1500"/>
              </a:lnSpc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     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send-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queuedNotifications</a:t>
            </a: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</a:pPr>
            <a:r>
              <a:rPr lang="en-US" b="0" dirty="0">
                <a:effectLst/>
                <a:latin typeface="Consolas" panose="020B0609020204030204" pitchFamily="49" charset="0"/>
              </a:rPr>
              <a:t>     stop-transcript</a:t>
            </a:r>
          </a:p>
          <a:p>
            <a:pPr>
              <a:lnSpc>
                <a:spcPts val="1500"/>
              </a:lnSpc>
            </a:pPr>
            <a:r>
              <a:rPr lang="en-US" dirty="0">
                <a:latin typeface="Consolas" panose="020B0609020204030204" pitchFamily="49" charset="0"/>
              </a:rPr>
              <a:t>}</a:t>
            </a:r>
            <a:endParaRPr lang="en-US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9553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774B2B-D0DA-86EC-3B3D-F5E164D002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7345EA-892A-D7C2-167A-F7575EC66EC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611285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Just a query to select the rows as a “list of dicts” (aka PSObjectArray)</a:t>
            </a:r>
            <a:br>
              <a:rPr lang="en-US"/>
            </a:br>
            <a:r>
              <a:rPr lang="en-US"/>
              <a:t>use whatever way you want to invoke and process a query.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650C21E-5301-D8ED-2AE5-6A70C825D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get-unprocessedForms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8A4F0A-1EAA-7A91-12C1-0BA7D986449A}"/>
              </a:ext>
            </a:extLst>
          </p:cNvPr>
          <p:cNvSpPr txBox="1"/>
          <p:nvPr/>
        </p:nvSpPr>
        <p:spPr>
          <a:xfrm>
            <a:off x="366730" y="2709736"/>
            <a:ext cx="11150600" cy="33704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function get-unprocessedForms{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param(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[Parameter(Position=0)] $forms = '%'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invoke-sqlquery -database 'wwn_mgmt' -As PSObjectArray -query "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select  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campusName = nm.first_Name,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lastName   = nm.last_Name,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email      = eml.addr_line_1,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myWWC_Forms.*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from [wwn_mgmt].dbo.myWWC_Forms 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left join [$ERPDatabase].dbo.name_master nm on nm.id_num = myWWC_forms.id_num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left join [$ERPDatabase].dbo.address_master eml </a:t>
            </a:r>
          </a:p>
          <a:p>
            <a:pPr>
              <a:lnSpc>
                <a:spcPts val="1500"/>
              </a:lnSpc>
              <a:buNone/>
            </a:pPr>
            <a:r>
              <a:rPr lang="en-US" sz="1700">
                <a:latin typeface="Consolas" panose="020B0609020204030204" pitchFamily="49" charset="0"/>
              </a:rPr>
              <a:t>		</a:t>
            </a:r>
            <a:r>
              <a:rPr lang="en-US" sz="1700" b="0">
                <a:effectLst/>
                <a:latin typeface="Consolas" panose="020B0609020204030204" pitchFamily="49" charset="0"/>
              </a:rPr>
              <a:t>on eml.id_num = myWWC_forms.id_num and addr_cde = '*EML'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where processedDate is NULL order by submitDate</a:t>
            </a:r>
          </a:p>
          <a:p>
            <a:pPr>
              <a:lnSpc>
                <a:spcPts val="1500"/>
              </a:lnSpc>
              <a:buNone/>
            </a:pPr>
            <a:r>
              <a:rPr lang="en-US" sz="1700" b="0">
                <a:effectLst/>
                <a:latin typeface="Consolas" panose="020B0609020204030204" pitchFamily="49" charset="0"/>
              </a:rPr>
              <a:t>        "</a:t>
            </a:r>
          </a:p>
          <a:p>
            <a:pPr>
              <a:lnSpc>
                <a:spcPts val="1500"/>
              </a:lnSpc>
            </a:pPr>
            <a:r>
              <a:rPr lang="en-US" sz="1700" b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41784515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ECA36-8E78-6008-9637-6EFF7F820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8AA3242-F4CE-2940-6906-2C2B6FE9312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8000" y="1358252"/>
            <a:ext cx="11150600" cy="4137366"/>
          </a:xfrm>
        </p:spPr>
        <p:txBody>
          <a:bodyPr/>
          <a:lstStyle/>
          <a:p>
            <a:r>
              <a:rPr lang="en-US"/>
              <a:t>The incantation in purple builds the function name from the form name</a:t>
            </a:r>
            <a:br>
              <a:rPr lang="en-US"/>
            </a:br>
            <a:r>
              <a:rPr lang="en-US"/>
              <a:t>and calls it.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4D5462-20B0-DF6A-FE76-1806ECC12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767510"/>
            <a:ext cx="10515600" cy="611285"/>
          </a:xfrm>
        </p:spPr>
        <p:txBody>
          <a:bodyPr>
            <a:normAutofit fontScale="90000"/>
          </a:bodyPr>
          <a:lstStyle/>
          <a:p>
            <a:r>
              <a:rPr lang="en-US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process-form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781860-385C-EE92-1696-6B53CC456A85}"/>
              </a:ext>
            </a:extLst>
          </p:cNvPr>
          <p:cNvSpPr txBox="1"/>
          <p:nvPr/>
        </p:nvSpPr>
        <p:spPr>
          <a:xfrm>
            <a:off x="508000" y="2097982"/>
            <a:ext cx="12267344" cy="4450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300"/>
              </a:spcAft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function process-form {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param( [Parameter(Position=0,mandatory=$true)] 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formRecord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b="0" dirty="0"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b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call the process function based on the name of the form (with spaces removed)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These functions need to return some kind of information when they succeed. 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 Or nothing (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falsey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) if they </a:t>
            </a:r>
            <a:r>
              <a:rPr lang="en-US" b="0" dirty="0" err="1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fail.Do</a:t>
            </a:r>
            <a:r>
              <a:rPr lang="en-US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 a little validation</a:t>
            </a:r>
            <a:endParaRPr lang="en-US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    $err = ""</a:t>
            </a: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    if (!$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formRecord.submissionID</a:t>
            </a:r>
            <a:r>
              <a:rPr lang="en-US" b="0" dirty="0">
                <a:effectLst/>
                <a:latin typeface="Consolas" panose="020B0609020204030204" pitchFamily="49" charset="0"/>
              </a:rPr>
              <a:t> ) {  $err += "submission ID missing; "  }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if (!$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formRecord.formName</a:t>
            </a:r>
            <a:r>
              <a:rPr lang="en-US" b="0" dirty="0">
                <a:effectLst/>
                <a:latin typeface="Consolas" panose="020B0609020204030204" pitchFamily="49" charset="0"/>
              </a:rPr>
              <a:t> )     {  $err +=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formName</a:t>
            </a:r>
            <a:r>
              <a:rPr lang="en-US" b="0" dirty="0">
                <a:effectLst/>
                <a:latin typeface="Consolas" panose="020B0609020204030204" pitchFamily="49" charset="0"/>
              </a:rPr>
              <a:t> missing; "  }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if (!$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formRecord.submitDate</a:t>
            </a:r>
            <a:r>
              <a:rPr lang="en-US" b="0" dirty="0">
                <a:effectLst/>
                <a:latin typeface="Consolas" panose="020B0609020204030204" pitchFamily="49" charset="0"/>
              </a:rPr>
              <a:t>)    {  $err += "submit date missing;"}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if (!$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formRecord.id_num</a:t>
            </a:r>
            <a:r>
              <a:rPr lang="en-US" b="0" dirty="0">
                <a:effectLst/>
                <a:latin typeface="Consolas" panose="020B0609020204030204" pitchFamily="49" charset="0"/>
              </a:rPr>
              <a:t>)        {  $err += 'Submitter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id_num</a:t>
            </a:r>
            <a:r>
              <a:rPr lang="en-US" b="0" dirty="0">
                <a:effectLst/>
                <a:latin typeface="Consolas" panose="020B0609020204030204" pitchFamily="49" charset="0"/>
              </a:rPr>
              <a:t> missing'}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    if (!$err) {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 b="1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funcName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= 'process-' + ($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formRecord.formName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 -replace ' ','')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>
                <a:effectLst/>
                <a:latin typeface="Consolas" panose="020B0609020204030204" pitchFamily="49" charset="0"/>
              </a:rPr>
              <a:t>        try {  </a:t>
            </a:r>
            <a:endParaRPr lang="en-US" b="0" i="1" dirty="0"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$result = (&amp;($</a:t>
            </a:r>
            <a:r>
              <a:rPr lang="en-US" b="1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funcName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 $</a:t>
            </a:r>
            <a:r>
              <a:rPr lang="en-US" b="0" dirty="0" err="1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formRecord</a:t>
            </a:r>
            <a:r>
              <a:rPr lang="en-US" b="0" dirty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500"/>
              </a:lnSpc>
              <a:spcAft>
                <a:spcPts val="300"/>
              </a:spcAft>
            </a:pPr>
            <a:r>
              <a:rPr lang="en-US" b="0" dirty="0">
                <a:effectLst/>
                <a:latin typeface="Consolas" panose="020B0609020204030204" pitchFamily="49" charset="0"/>
              </a:rPr>
              <a:t>        }  . . 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B0FC58A-4B22-D3A1-79F0-51E329847A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2787" y="3521358"/>
            <a:ext cx="1835530" cy="2805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1DA212-3D3C-14CB-A8F5-D9D9CEB33F59}"/>
              </a:ext>
            </a:extLst>
          </p:cNvPr>
          <p:cNvSpPr txBox="1"/>
          <p:nvPr/>
        </p:nvSpPr>
        <p:spPr>
          <a:xfrm>
            <a:off x="2631440" y="5381165"/>
            <a:ext cx="9773920" cy="8336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/>
          <a:p>
            <a:pPr algn="l"/>
            <a:r>
              <a:rPr lang="en-US" b="0" i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for our form this will invoke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process-</a:t>
            </a:r>
            <a:r>
              <a:rPr lang="en-US" b="1" i="1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ApproverUpdate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43242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51144-4121-485B-24EF-60F5CD1CF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4289B31-9333-22D1-C9D5-DD825D99AD5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682115"/>
            <a:ext cx="11150600" cy="4137366"/>
          </a:xfrm>
        </p:spPr>
        <p:txBody>
          <a:bodyPr/>
          <a:lstStyle/>
          <a:p>
            <a:r>
              <a:rPr lang="en-US" dirty="0"/>
              <a:t>Here’s a snippet of that code, so you can get the idea…</a:t>
            </a:r>
          </a:p>
          <a:p>
            <a:r>
              <a:rPr lang="en-US" dirty="0"/>
              <a:t>The idea is to notify everyone in the approver table for that form.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8B2BD9-3C1D-CE5A-0F42-27EC14760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send-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queuedNotifications</a:t>
            </a:r>
            <a:r>
              <a:rPr lang="en-US" b="0" dirty="0">
                <a:effectLst/>
                <a:latin typeface="Consolas" panose="020B0609020204030204" pitchFamily="49" charset="0"/>
              </a:rPr>
              <a:t> and notify-form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9E3173-FF03-3F1A-0454-D40CF4DB42FD}"/>
              </a:ext>
            </a:extLst>
          </p:cNvPr>
          <p:cNvSpPr txBox="1"/>
          <p:nvPr/>
        </p:nvSpPr>
        <p:spPr>
          <a:xfrm>
            <a:off x="626724" y="2700775"/>
            <a:ext cx="11270750" cy="3796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$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notifyR</a:t>
            </a: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invoke-sqlquery -database $ERPDb –sqlParameters @{form=$formName} -query "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select concat(string_agg(addr_line_1,';'), ';', string_agg(extraEmail,';')) as cc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>
                <a:solidFill>
                  <a:schemeClr val="accent1"/>
                </a:solidFill>
                <a:latin typeface="Consolas" panose="020B0609020204030204" pitchFamily="49" charset="0"/>
              </a:rPr>
              <a:t>    </a:t>
            </a:r>
            <a:r>
              <a:rPr lang="en-US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from _wwn_myWWC_forms_approvers a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left join address_master am on am.id_num = a.id_num and am.addr_cde = '*eml'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 b="0">
                <a:solidFill>
                  <a:schemeClr val="accent1"/>
                </a:solidFill>
                <a:effectLst/>
                <a:latin typeface="Consolas" panose="020B0609020204030204" pitchFamily="49" charset="0"/>
              </a:rPr>
              <a:t>    where formName = @form </a:t>
            </a: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endParaRPr lang="en-US" b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# And clean it up. Only one email to hack out duplicates, and trim them out.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$CC = ''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foreach ($emailaddr in $</a:t>
            </a: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 notifyR</a:t>
            </a: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.cc -split ';') {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$emailaddr = $emailaddr.trim()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if ($emailaddr -and $emailaddr -notin $CC) { </a:t>
            </a:r>
          </a:p>
          <a:p>
            <a:pPr>
              <a:lnSpc>
                <a:spcPts val="1500"/>
              </a:lnSpc>
              <a:spcAft>
                <a:spcPts val="600"/>
              </a:spcAft>
              <a:buNone/>
            </a:pP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$CC = $CC + $(if ($CC) {';'} else { ''}) + $emailaddr }</a:t>
            </a:r>
          </a:p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 b="0">
                <a:solidFill>
                  <a:schemeClr val="accent6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pPr>
              <a:lnSpc>
                <a:spcPts val="1500"/>
              </a:lnSpc>
              <a:spcAft>
                <a:spcPts val="600"/>
              </a:spcAft>
            </a:pPr>
            <a:r>
              <a:rPr lang="en-US">
                <a:solidFill>
                  <a:schemeClr val="accent6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  <a:endParaRPr lang="en-US" b="0">
              <a:solidFill>
                <a:schemeClr val="accent6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91862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2A143-418D-CE50-828F-FC3EDCA42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7F1C96-44A2-601F-3874-689334BED08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20699" y="1867049"/>
            <a:ext cx="11150600" cy="4137366"/>
          </a:xfrm>
        </p:spPr>
        <p:txBody>
          <a:bodyPr/>
          <a:lstStyle/>
          <a:p>
            <a:r>
              <a:rPr lang="en-US"/>
              <a:t>Here is the head of process-ApproverUpdate.</a:t>
            </a:r>
          </a:p>
          <a:p>
            <a:r>
              <a:rPr lang="en-US"/>
              <a:t>Wow the function name exactly matches the formName (wo space)</a:t>
            </a:r>
          </a:p>
          <a:p>
            <a:r>
              <a:rPr lang="en-US"/>
              <a:t>Yank the data out of the formRecord and do cool stuff.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5C2784-3922-8249-8A55-3B6AF5146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ApproverUpdate in the Process Script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065966-869E-5667-EF8A-D3C072819B5F}"/>
              </a:ext>
            </a:extLst>
          </p:cNvPr>
          <p:cNvSpPr txBox="1"/>
          <p:nvPr/>
        </p:nvSpPr>
        <p:spPr>
          <a:xfrm>
            <a:off x="80480" y="3334697"/>
            <a:ext cx="12031039" cy="2835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function process-</a:t>
            </a:r>
            <a:r>
              <a:rPr lang="en-US" b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ApproverUpdate</a:t>
            </a:r>
            <a:r>
              <a:rPr lang="en-US" b="0"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param( [Parameter(Position=0,mandatory=$true)] $formRecord )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# trimming is important.  The form data may have a lot of extra S P A C E.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write-host "About to process-ApproverUpdate params"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$r = @{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  id_num       = [string]($formRecord.id_num)  # submitter ID_num. may not be a manager.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  formName     = $(if (!$formRecord.string01) {''} else {($formRecord.string01).trim() })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  userEmail    = $(if (!$formRecord.string02) {''} else {($formRecord.string02).trim() })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  approverType = $(if (!$formRecord.string03) {''} else {($formRecord.string03).trim() })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  action       = $(if (!$formRecord.string04) {''} else {($formRecord.string04).trim() })</a:t>
            </a:r>
          </a:p>
          <a:p>
            <a:pPr>
              <a:lnSpc>
                <a:spcPts val="1500"/>
              </a:lnSpc>
              <a:spcAft>
                <a:spcPts val="300"/>
              </a:spcAft>
              <a:buNone/>
            </a:pPr>
            <a:r>
              <a:rPr lang="en-US" b="0">
                <a:effectLst/>
                <a:latin typeface="Consolas" panose="020B0609020204030204" pitchFamily="49" charset="0"/>
              </a:rPr>
              <a:t>      extraEmail   = $(if (!$formRecord.string05) {''} else {($formRecord.string05).trim() })</a:t>
            </a:r>
          </a:p>
          <a:p>
            <a:pPr>
              <a:lnSpc>
                <a:spcPts val="1500"/>
              </a:lnSpc>
              <a:spcAft>
                <a:spcPts val="300"/>
              </a:spcAft>
            </a:pPr>
            <a:r>
              <a:rPr lang="en-US" b="0"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238553023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ABAFF-DB15-7878-15EC-AE44A7A1EF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CDE0D-0BF0-C2AD-2CE4-1F1ADAEE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0581"/>
            <a:ext cx="10515600" cy="1399637"/>
          </a:xfrm>
        </p:spPr>
        <p:txBody>
          <a:bodyPr>
            <a:normAutofit fontScale="90000"/>
          </a:bodyPr>
          <a:lstStyle/>
          <a:p>
            <a:r>
              <a:rPr lang="en-US" dirty="0"/>
              <a:t>Now with FF-Workflows!</a:t>
            </a:r>
            <a:br>
              <a:rPr lang="en-US" dirty="0"/>
            </a:br>
            <a:r>
              <a:rPr lang="en-US" dirty="0"/>
              <a:t>and Lookups!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98986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B8906-1DFE-81BF-681E-A6DE80659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73E7AC-54FA-6A20-9E3E-9920FE2192E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/>
          <a:lstStyle/>
          <a:p>
            <a:r>
              <a:rPr lang="en-US"/>
              <a:t>You can then have staff manage the approvers directly.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8FA95B-F21B-E698-697A-28114E599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1168202"/>
            <a:ext cx="11441121" cy="611285"/>
          </a:xfrm>
        </p:spPr>
        <p:txBody>
          <a:bodyPr>
            <a:normAutofit fontScale="90000"/>
          </a:bodyPr>
          <a:lstStyle/>
          <a:p>
            <a:r>
              <a:rPr lang="en-US"/>
              <a:t>Use Forms_approvers table for dynamic approval.</a:t>
            </a:r>
            <a:br>
              <a:rPr lang="en-US"/>
            </a:b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CC518F-866A-14D1-28A4-7AF0D2148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09" y="2368166"/>
            <a:ext cx="10706952" cy="4020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94490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A06F3-2095-68EB-E447-E30308411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45B58C-8799-2465-F327-B1D576D2B5D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/>
          <a:lstStyle/>
          <a:p>
            <a:r>
              <a:rPr lang="en-US"/>
              <a:t>The dynamic approver is a dedicated query.</a:t>
            </a:r>
            <a:br>
              <a:rPr lang="en-US"/>
            </a:br>
            <a:r>
              <a:rPr lang="en-US"/>
              <a:t>					But at least you don’t have to keep</a:t>
            </a:r>
            <a:br>
              <a:rPr lang="en-US"/>
            </a:br>
            <a:r>
              <a:rPr lang="en-US"/>
              <a:t>					changing the workflows.  </a:t>
            </a:r>
            <a:br>
              <a:rPr lang="en-US"/>
            </a:br>
            <a:r>
              <a:rPr lang="en-US"/>
              <a:t>								It’s all in one table.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5C7273-1945-02FC-6144-7C928F8C2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Add your Dynamic Approver Track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5450A1-F4F4-27F7-1828-ACD8C4266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613" y="2692846"/>
            <a:ext cx="3543300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93AD555-9DF1-032E-1F02-A6596EBD5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744" y="3499048"/>
            <a:ext cx="31527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351CF6-4875-ECF5-CF2B-3E05C0F46DDF}"/>
              </a:ext>
            </a:extLst>
          </p:cNvPr>
          <p:cNvCxnSpPr>
            <a:cxnSpLocks/>
          </p:cNvCxnSpPr>
          <p:nvPr/>
        </p:nvCxnSpPr>
        <p:spPr>
          <a:xfrm flipV="1">
            <a:off x="1900719" y="3811712"/>
            <a:ext cx="3750068" cy="945223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6117565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B14A4-31BE-0BC0-D617-58AD6EEE5E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AC93978-26B7-08B1-9A36-15A29BEA256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03962" y="1440440"/>
            <a:ext cx="11150600" cy="4137366"/>
          </a:xfrm>
        </p:spPr>
        <p:txBody>
          <a:bodyPr/>
          <a:lstStyle/>
          <a:p>
            <a:r>
              <a:rPr lang="en-US"/>
              <a:t>The Lookups can pre-populate the form with live data.</a:t>
            </a:r>
          </a:p>
          <a:p>
            <a:r>
              <a:rPr lang="en-US"/>
              <a:t>This is pretty standard “FormFlow” </a:t>
            </a:r>
            <a:br>
              <a:rPr lang="en-US"/>
            </a:br>
            <a:r>
              <a:rPr lang="en-US"/>
              <a:t>		but really useful for CRUD in this context</a:t>
            </a:r>
          </a:p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9699BA2-E79F-A725-31C7-D3449728A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41147"/>
            <a:ext cx="10515600" cy="611285"/>
          </a:xfrm>
        </p:spPr>
        <p:txBody>
          <a:bodyPr>
            <a:normAutofit fontScale="90000"/>
          </a:bodyPr>
          <a:lstStyle/>
          <a:p>
            <a:r>
              <a:rPr lang="en-US"/>
              <a:t>Using a Lookup in a Form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6ABE3-14BA-D56C-CC18-FC870EDEA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89" y="2629318"/>
            <a:ext cx="3995757" cy="39718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1AC21E-5375-9C2D-376C-F39B8AEC6A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463" y="2629318"/>
            <a:ext cx="3914237" cy="353106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6386B0-6E71-412C-520B-E6876BD15B84}"/>
              </a:ext>
            </a:extLst>
          </p:cNvPr>
          <p:cNvCxnSpPr/>
          <p:nvPr/>
        </p:nvCxnSpPr>
        <p:spPr>
          <a:xfrm flipV="1">
            <a:off x="3051425" y="3174715"/>
            <a:ext cx="3287730" cy="254285"/>
          </a:xfrm>
          <a:prstGeom prst="straightConnector1">
            <a:avLst/>
          </a:prstGeom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89512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CD9A-FDD9-E278-97C1-51947DAE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6BB34D-22EE-F9CA-0906-99AF72BA07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0042" y="1552432"/>
            <a:ext cx="11150600" cy="5021088"/>
          </a:xfrm>
        </p:spPr>
        <p:txBody>
          <a:bodyPr>
            <a:normAutofit/>
          </a:bodyPr>
          <a:lstStyle/>
          <a:p>
            <a:r>
              <a:rPr lang="en-US" dirty="0"/>
              <a:t>Standard $</a:t>
            </a:r>
            <a:r>
              <a:rPr lang="en-US" dirty="0" err="1"/>
              <a:t>formRecord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From that table!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Trimming the data.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Default values</a:t>
            </a:r>
          </a:p>
          <a:p>
            <a:endParaRPr lang="en-US" dirty="0"/>
          </a:p>
          <a:p>
            <a:r>
              <a:rPr lang="en-US" dirty="0"/>
              <a:t>Name of form</a:t>
            </a:r>
            <a:br>
              <a:rPr lang="en-US" dirty="0"/>
            </a:br>
            <a:r>
              <a:rPr lang="en-US" dirty="0"/>
              <a:t>matches </a:t>
            </a:r>
            <a:br>
              <a:rPr lang="en-US" dirty="0"/>
            </a:br>
            <a:r>
              <a:rPr lang="en-US" dirty="0"/>
              <a:t>mapped statement value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043B0E-4A40-1BB1-F66C-47D9A381F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941147"/>
            <a:ext cx="10515600" cy="611285"/>
          </a:xfrm>
        </p:spPr>
        <p:txBody>
          <a:bodyPr>
            <a:normAutofit fontScale="90000"/>
          </a:bodyPr>
          <a:lstStyle/>
          <a:p>
            <a:r>
              <a:rPr lang="en-US" dirty="0"/>
              <a:t>Adding to the forms script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1EC91E-836F-94EB-51BC-8B88EC28E65E}"/>
              </a:ext>
            </a:extLst>
          </p:cNvPr>
          <p:cNvSpPr txBox="1"/>
          <p:nvPr/>
        </p:nvSpPr>
        <p:spPr>
          <a:xfrm>
            <a:off x="4572000" y="1937937"/>
            <a:ext cx="7914640" cy="3751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function process-</a:t>
            </a:r>
            <a:r>
              <a:rPr lang="en-US" sz="1600" b="1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NameUpdate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param(</a:t>
            </a: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    [Parameter(Position=0,mandatory=$true)] $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formRecord</a:t>
            </a:r>
            <a:endParaRPr lang="en-US" sz="1600" b="0" dirty="0">
              <a:solidFill>
                <a:srgbClr val="00487E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)</a:t>
            </a:r>
          </a:p>
          <a:p>
            <a:pPr>
              <a:lnSpc>
                <a:spcPts val="1500"/>
              </a:lnSpc>
              <a:buNone/>
            </a:pPr>
            <a:b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write-verbose " Getting user $($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r.id_num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)"</a:t>
            </a: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$u = get-user $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formRecord.id_num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 -content '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google;ad;ex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>
              <a:lnSpc>
                <a:spcPts val="1500"/>
              </a:lnSpc>
              <a:buNone/>
            </a:pPr>
            <a:b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# Form data may have a lot of extra SPACE___.  So trim.</a:t>
            </a: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# But you can't trim a NULL.  So be careful with that!</a:t>
            </a: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$r = @{</a:t>
            </a: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id_num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 = [string]($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formRecord.id_num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cname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  = $(if ($formRecord.string01) {($formRecord.string01).trim()} else {$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u.ex_first_name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pname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  = $(if ($formRecord.string02) {($formRecord.string02).trim()} else {$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u.ex_preferred_name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500"/>
              </a:lnSpc>
              <a:buNone/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emlp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   = $(if ($formRecord.string03) {($formRecord.string03).trim()} else {$</a:t>
            </a:r>
            <a:r>
              <a:rPr lang="en-US" sz="1600" b="0" dirty="0" err="1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ex_emlp</a:t>
            </a: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pPr>
              <a:lnSpc>
                <a:spcPts val="1500"/>
              </a:lnSpc>
            </a:pPr>
            <a:r>
              <a:rPr lang="en-US" sz="1600" b="0" dirty="0">
                <a:solidFill>
                  <a:srgbClr val="00487E"/>
                </a:solidFill>
                <a:effectLst/>
                <a:latin typeface="Consolas" panose="020B0609020204030204" pitchFamily="49" charset="0"/>
              </a:rPr>
              <a:t>    }</a:t>
            </a:r>
          </a:p>
        </p:txBody>
      </p:sp>
    </p:spTree>
    <p:extLst>
      <p:ext uri="{BB962C8B-B14F-4D97-AF65-F5344CB8AC3E}">
        <p14:creationId xmlns:p14="http://schemas.microsoft.com/office/powerpoint/2010/main" val="1482889375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401F318-6526-806A-D382-16AE9D7962E0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779488"/>
            <a:ext cx="11150600" cy="429170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Simple Query</a:t>
            </a:r>
            <a:br>
              <a:rPr lang="en-US" dirty="0"/>
            </a:br>
            <a:r>
              <a:rPr lang="en-US" dirty="0"/>
              <a:t>	to present information to JICS visitors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PowerShell* with:</a:t>
            </a:r>
          </a:p>
          <a:p>
            <a:pPr lvl="1"/>
            <a:r>
              <a:rPr lang="en-US" dirty="0"/>
              <a:t>Some way to connect to our database</a:t>
            </a:r>
          </a:p>
          <a:p>
            <a:pPr lvl="1"/>
            <a:r>
              <a:rPr lang="en-US" dirty="0"/>
              <a:t>Some way to send email - and do whatever else you need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Your Database added to JICS </a:t>
            </a:r>
            <a:r>
              <a:rPr lang="en-US" dirty="0" err="1"/>
              <a:t>FormFlow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						(</a:t>
            </a:r>
            <a:r>
              <a:rPr lang="en-US" dirty="0" err="1"/>
              <a:t>esp</a:t>
            </a:r>
            <a:r>
              <a:rPr lang="en-US" dirty="0"/>
              <a:t> if you’re not using </a:t>
            </a:r>
            <a:r>
              <a:rPr lang="en-US" dirty="0" err="1"/>
              <a:t>TMSEPrd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*Note that you could use </a:t>
            </a:r>
            <a:r>
              <a:rPr lang="en-US" i="1" dirty="0"/>
              <a:t>any</a:t>
            </a:r>
            <a:r>
              <a:rPr lang="en-US" dirty="0"/>
              <a:t> back-end:</a:t>
            </a:r>
            <a:br>
              <a:rPr lang="en-US" dirty="0"/>
            </a:br>
            <a:r>
              <a:rPr lang="en-US" dirty="0"/>
              <a:t>                python  . . .   MSSQL Jobs   . . .  Stored Procedures . . .  C#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35467E-287E-2AAF-CAD8-92686FEE4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Tools We Will Use </a:t>
            </a:r>
            <a:r>
              <a:rPr lang="en-US" sz="2000"/>
              <a:t>(besides </a:t>
            </a:r>
            <a:r>
              <a:rPr lang="en-US" sz="2000" err="1"/>
              <a:t>FormFlow</a:t>
            </a:r>
            <a:r>
              <a:rPr lang="en-US" sz="2000"/>
              <a:t>, of course)</a:t>
            </a:r>
          </a:p>
        </p:txBody>
      </p:sp>
    </p:spTree>
    <p:extLst>
      <p:ext uri="{BB962C8B-B14F-4D97-AF65-F5344CB8AC3E}">
        <p14:creationId xmlns:p14="http://schemas.microsoft.com/office/powerpoint/2010/main" val="2883391033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96F5-8B5C-D630-73B8-3D4962282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209D06-03C1-DEF7-F087-ACBE326DD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0581"/>
            <a:ext cx="10515600" cy="1399637"/>
          </a:xfrm>
        </p:spPr>
        <p:txBody>
          <a:bodyPr>
            <a:normAutofit/>
          </a:bodyPr>
          <a:lstStyle/>
          <a:p>
            <a:r>
              <a:rPr lang="en-US"/>
              <a:t>Looking Forward!</a:t>
            </a:r>
          </a:p>
        </p:txBody>
      </p:sp>
    </p:spTree>
    <p:extLst>
      <p:ext uri="{BB962C8B-B14F-4D97-AF65-F5344CB8AC3E}">
        <p14:creationId xmlns:p14="http://schemas.microsoft.com/office/powerpoint/2010/main" val="12685857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67EDF-FB7A-7245-694F-1907876F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95B9EAC-5A4F-BA77-1D8A-FFA153509BC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271520" y="1938969"/>
            <a:ext cx="8412480" cy="3979139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Build out use of ICS_NET tables instead of a data table</a:t>
            </a:r>
          </a:p>
          <a:p>
            <a:r>
              <a:rPr lang="en-US" dirty="0"/>
              <a:t>Explore other features of </a:t>
            </a:r>
            <a:r>
              <a:rPr lang="en-US" dirty="0" err="1"/>
              <a:t>FormFlow</a:t>
            </a:r>
            <a:r>
              <a:rPr lang="en-US" dirty="0"/>
              <a:t> and </a:t>
            </a:r>
            <a:r>
              <a:rPr lang="en-US" dirty="0" err="1"/>
              <a:t>JWorkFlow</a:t>
            </a:r>
            <a:endParaRPr lang="en-US" dirty="0"/>
          </a:p>
          <a:p>
            <a:r>
              <a:rPr lang="en-US" dirty="0"/>
              <a:t>Maybe python!</a:t>
            </a:r>
          </a:p>
          <a:p>
            <a:endParaRPr lang="en-US" dirty="0"/>
          </a:p>
          <a:p>
            <a:r>
              <a:rPr lang="en-US" dirty="0" err="1"/>
              <a:t>Github</a:t>
            </a:r>
            <a:r>
              <a:rPr lang="en-US" dirty="0"/>
              <a:t> Repo:  </a:t>
            </a:r>
          </a:p>
          <a:p>
            <a:pPr lvl="1"/>
            <a:r>
              <a:rPr lang="en-US" dirty="0"/>
              <a:t>Presentation – Check the </a:t>
            </a:r>
            <a:r>
              <a:rPr lang="en-US" dirty="0" err="1"/>
              <a:t>Github</a:t>
            </a:r>
            <a:r>
              <a:rPr lang="en-US" dirty="0"/>
              <a:t> for latest update! </a:t>
            </a:r>
          </a:p>
          <a:p>
            <a:pPr lvl="1"/>
            <a:r>
              <a:rPr lang="en-US" dirty="0"/>
              <a:t>Notes and documentation</a:t>
            </a:r>
          </a:p>
          <a:p>
            <a:pPr lvl="1"/>
            <a:r>
              <a:rPr lang="en-US" dirty="0"/>
              <a:t>Code</a:t>
            </a:r>
          </a:p>
          <a:p>
            <a:pPr lvl="1"/>
            <a:r>
              <a:rPr lang="en-US" dirty="0"/>
              <a:t>SQL tables and views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900" dirty="0">
                <a:hlinkClick r:id="rId2"/>
              </a:rPr>
              <a:t>https://github.com/mars-wilson/jam2025_forms</a:t>
            </a:r>
            <a:endParaRPr lang="en-US" sz="1900" dirty="0"/>
          </a:p>
          <a:p>
            <a:pPr marL="0" indent="0">
              <a:buNone/>
            </a:pPr>
            <a:r>
              <a:rPr lang="en-US" dirty="0"/>
              <a:t>mlandis@warren-wilson.edu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BFBE89E-7CC4-ABA1-1D3D-42BF7E0E8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More Fun Things to Do…			Questions?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6BC66A-3895-D1F6-C203-59712FAFA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440" y="1919779"/>
            <a:ext cx="2316480" cy="39791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C6D94E-CA67-08B6-F263-6EFEF6439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4137" y="3897389"/>
            <a:ext cx="2296928" cy="22094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EEE34A-D4AF-E3BC-424D-E2F6F14C37B5}"/>
              </a:ext>
            </a:extLst>
          </p:cNvPr>
          <p:cNvSpPr txBox="1"/>
          <p:nvPr/>
        </p:nvSpPr>
        <p:spPr>
          <a:xfrm>
            <a:off x="599440" y="5954415"/>
            <a:ext cx="2316480" cy="26350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 fontScale="55000" lnSpcReduction="20000"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</a:rPr>
              <a:t>Say </a:t>
            </a:r>
            <a:r>
              <a:rPr lang="en-US" sz="2400" dirty="0" err="1">
                <a:solidFill>
                  <a:schemeClr val="accent2"/>
                </a:solidFill>
              </a:rPr>
              <a:t>byebye</a:t>
            </a:r>
            <a:r>
              <a:rPr lang="en-US" sz="2400" dirty="0">
                <a:solidFill>
                  <a:schemeClr val="accent2"/>
                </a:solidFill>
              </a:rPr>
              <a:t> to Sammy!</a:t>
            </a:r>
          </a:p>
        </p:txBody>
      </p:sp>
    </p:spTree>
    <p:extLst>
      <p:ext uri="{BB962C8B-B14F-4D97-AF65-F5344CB8AC3E}">
        <p14:creationId xmlns:p14="http://schemas.microsoft.com/office/powerpoint/2010/main" val="251480191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44490E-3801-6784-5683-AFC6855BC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1E1EC0-8406-F39B-71D5-24666CDFBCC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 credentials and API secrets in the windows credential manager.</a:t>
            </a:r>
            <a:br>
              <a:rPr lang="en-US" dirty="0"/>
            </a:br>
            <a:endParaRPr lang="en-US" dirty="0"/>
          </a:p>
          <a:p>
            <a:r>
              <a:rPr lang="en-US" dirty="0"/>
              <a:t>Write some tools to help manage those credentials for your service acct.</a:t>
            </a:r>
          </a:p>
          <a:p>
            <a:endParaRPr lang="en-US" dirty="0"/>
          </a:p>
          <a:p>
            <a:r>
              <a:rPr lang="en-US" dirty="0"/>
              <a:t>Code-Sign your production scripts, and re-sign them when moving from dev into production.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You can use a custom PS script to check your python scripts against changes before invoking python. </a:t>
            </a:r>
            <a:br>
              <a:rPr lang="en-US" dirty="0"/>
            </a:br>
            <a:r>
              <a:rPr lang="en-US" dirty="0"/>
              <a:t>(Sign them, store a checksum in your database, etc.)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9D345F-437B-3F9B-FFEC-7B69BAEC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Security Concerns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2662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A1AC8A-08E9-7D5F-3B5D-9940A89F0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5DE647-E036-DA8C-5C40-56AF2D1AE18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88130"/>
            <a:ext cx="11150600" cy="4137366"/>
          </a:xfrm>
        </p:spPr>
        <p:txBody>
          <a:bodyPr/>
          <a:lstStyle/>
          <a:p>
            <a:r>
              <a:rPr lang="en-US"/>
              <a:t>Here is a quick select of people names and what they can do: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B5B3F0-16D9-7AF4-7DC7-7A87EBCA6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Views:  Who can do What with Which 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E7150-770F-57AD-BF98-2FCE4118EEBF}"/>
              </a:ext>
            </a:extLst>
          </p:cNvPr>
          <p:cNvSpPr txBox="1"/>
          <p:nvPr/>
        </p:nvSpPr>
        <p:spPr>
          <a:xfrm>
            <a:off x="973393" y="3126656"/>
            <a:ext cx="9497962" cy="15141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select </a:t>
            </a:r>
            <a:b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id,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formName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fa.id_num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approverType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extraEmail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[status],</a:t>
            </a:r>
            <a:endParaRPr lang="en-US">
              <a:effectLst/>
            </a:endParaRPr>
          </a:p>
          <a:p>
            <a:pPr rtl="0">
              <a:buNone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	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nm.last_name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nm.first_name</a:t>
            </a:r>
            <a:endParaRPr lang="en-US">
              <a:effectLst/>
            </a:endParaRPr>
          </a:p>
          <a:p>
            <a:pPr rtl="0">
              <a:buNone/>
            </a:pP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from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wwn_myWWC_forms_approvers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fa</a:t>
            </a:r>
            <a:endParaRPr lang="en-US">
              <a:effectLst/>
            </a:endParaRPr>
          </a:p>
          <a:p>
            <a:pPr rtl="0"/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left join [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tmseprd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].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dbo.name_master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nm on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nm.id_num</a:t>
            </a:r>
            <a:r>
              <a:rPr lang="en-US" sz="1800" b="0" i="0" u="none" strike="noStrike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sz="1800" b="0" i="0" u="none" strike="noStrike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fa.id_num</a:t>
            </a:r>
            <a:endParaRPr lang="en-US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5501678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C9DB5-B6BA-890F-DF83-65D626926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973232-636C-4A45-01EA-9463B8659BD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4137366"/>
          </a:xfrm>
        </p:spPr>
        <p:txBody>
          <a:bodyPr/>
          <a:lstStyle/>
          <a:p>
            <a:r>
              <a:rPr lang="en-US" dirty="0" err="1"/>
              <a:t>Thankyouverymuch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02656C-FEA5-E8C9-3B33-DF04F88C0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Move along now…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217706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D63C40-36FC-AE9E-90AB-1D5D85D26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84140-ED55-7C74-2218-5C7328420432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2206208"/>
            <a:ext cx="11150600" cy="4291704"/>
          </a:xfrm>
        </p:spPr>
        <p:txBody>
          <a:bodyPr>
            <a:normAutofit/>
          </a:bodyPr>
          <a:lstStyle/>
          <a:p>
            <a:r>
              <a:rPr lang="en-US" dirty="0"/>
              <a:t>DocuSign is Expensive.  Google eSig is included in Google Workspace.</a:t>
            </a:r>
            <a:br>
              <a:rPr lang="en-US" dirty="0"/>
            </a:br>
            <a:r>
              <a:rPr lang="en-US" dirty="0"/>
              <a:t>	back-end script to:</a:t>
            </a:r>
            <a:br>
              <a:rPr lang="en-US" dirty="0"/>
            </a:br>
            <a:r>
              <a:rPr lang="en-US" dirty="0"/>
              <a:t>	... copy a google doc, send to recipient, </a:t>
            </a:r>
          </a:p>
          <a:p>
            <a:pPr marL="0" indent="0">
              <a:buNone/>
            </a:pPr>
            <a:r>
              <a:rPr lang="en-US" dirty="0"/>
              <a:t>	... detect signatures, update J-workflow.  (or FF-workflow.)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Infinitely flexible validation, data consistency checking, and notification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Can update Google Groups, AD Groups, etc.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Collect submission data for archival purposes</a:t>
            </a:r>
          </a:p>
          <a:p>
            <a:pPr lvl="1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430C77-5EC8-6B15-C060-6559143C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168202"/>
            <a:ext cx="11567160" cy="611285"/>
          </a:xfrm>
        </p:spPr>
        <p:txBody>
          <a:bodyPr>
            <a:normAutofit fontScale="90000"/>
          </a:bodyPr>
          <a:lstStyle/>
          <a:p>
            <a:r>
              <a:rPr lang="en-US" dirty="0"/>
              <a:t>Use Cases.... Why?   </a:t>
            </a:r>
            <a:r>
              <a:rPr lang="en-US" i="1" dirty="0"/>
              <a:t>Jenzabar</a:t>
            </a:r>
            <a:r>
              <a:rPr lang="en-US" dirty="0"/>
              <a:t> Workflow ROCKS.</a:t>
            </a:r>
            <a:br>
              <a:rPr lang="en-US" dirty="0"/>
            </a:br>
            <a:r>
              <a:rPr lang="en-US" dirty="0"/>
              <a:t>			</a:t>
            </a:r>
            <a:r>
              <a:rPr lang="en-US" sz="2700" dirty="0"/>
              <a:t>especially with Automation Plans</a:t>
            </a:r>
          </a:p>
        </p:txBody>
      </p:sp>
    </p:spTree>
    <p:extLst>
      <p:ext uri="{BB962C8B-B14F-4D97-AF65-F5344CB8AC3E}">
        <p14:creationId xmlns:p14="http://schemas.microsoft.com/office/powerpoint/2010/main" val="133237657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74C7B55-C794-7048-D7FA-226BD315F7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Your </a:t>
            </a:r>
            <a:r>
              <a:rPr lang="en-US" dirty="0" err="1"/>
              <a:t>FormFlow</a:t>
            </a:r>
            <a:r>
              <a:rPr lang="en-US" dirty="0"/>
              <a:t> Form (with workflow optionally)</a:t>
            </a:r>
          </a:p>
          <a:p>
            <a:r>
              <a:rPr lang="en-US" dirty="0"/>
              <a:t>A Back-End Table for holding and processing submissions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Configured in </a:t>
            </a:r>
            <a:r>
              <a:rPr lang="en-US" dirty="0" err="1"/>
              <a:t>FormFlow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Lookups</a:t>
            </a:r>
          </a:p>
          <a:p>
            <a:pPr lvl="1"/>
            <a:r>
              <a:rPr lang="en-US" dirty="0"/>
              <a:t>Data Sources</a:t>
            </a:r>
          </a:p>
          <a:p>
            <a:pPr lvl="1"/>
            <a:r>
              <a:rPr lang="en-US" dirty="0"/>
              <a:t>Access Queries</a:t>
            </a:r>
          </a:p>
          <a:p>
            <a:pPr lvl="1"/>
            <a:endParaRPr lang="en-US" dirty="0"/>
          </a:p>
          <a:p>
            <a:r>
              <a:rPr lang="en-US" dirty="0"/>
              <a:t>A Back-End Table for tracking Dynamic Approvers </a:t>
            </a:r>
            <a:br>
              <a:rPr lang="en-US" dirty="0"/>
            </a:br>
            <a:r>
              <a:rPr lang="en-US" dirty="0"/>
              <a:t>			and Recipients (who to notify)</a:t>
            </a:r>
          </a:p>
          <a:p>
            <a:pPr marL="0" indent="0">
              <a:buNone/>
            </a:pPr>
            <a:r>
              <a:rPr lang="en-US" dirty="0"/>
              <a:t>	and A front-end form for managing them</a:t>
            </a:r>
          </a:p>
          <a:p>
            <a:endParaRPr lang="en-US" dirty="0"/>
          </a:p>
          <a:p>
            <a:r>
              <a:rPr lang="en-US" dirty="0"/>
              <a:t>Back-End Script (</a:t>
            </a:r>
            <a:r>
              <a:rPr lang="en-US" dirty="0" err="1"/>
              <a:t>powershell</a:t>
            </a:r>
            <a:r>
              <a:rPr lang="en-US" dirty="0"/>
              <a:t>) to consume the goodies!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40856C-835C-DE33-392E-DF3FD4C37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Components and How they Fit Together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F03FB-7CC8-5065-D2B1-9E1DF14F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60451" y="2774741"/>
            <a:ext cx="1867161" cy="291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5967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145E4-450D-7B0B-C8BC-1AEEDB9B7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491AE69-86F5-E9D1-B126-B8BFC3E7902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5562600" cy="4137366"/>
          </a:xfrm>
        </p:spPr>
        <p:txBody>
          <a:bodyPr/>
          <a:lstStyle/>
          <a:p>
            <a:r>
              <a:rPr lang="en-US" dirty="0"/>
              <a:t>My code isn’t great…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There’s probably a lot that we could do better!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Collaboration is GOOD!</a:t>
            </a:r>
            <a:br>
              <a:rPr lang="en-US" dirty="0"/>
            </a:br>
            <a:r>
              <a:rPr lang="en-US" dirty="0"/>
              <a:t>	so chime in.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23F173-B7D0-5D3F-A47C-2593B11AD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latin typeface="Consolas" panose="020B0609020204030204" pitchFamily="49" charset="0"/>
              </a:rPr>
              <a:t>SHAME!  No Shame?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14298-B140-6E7C-5428-23C5FC8C0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961" y="1473844"/>
            <a:ext cx="258163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939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0455B-D861-F7F0-8FAD-EF3E7E4BF9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0E94BF8-AAD2-7A13-FE3D-F4C120BD3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0581"/>
            <a:ext cx="10515600" cy="1399637"/>
          </a:xfrm>
        </p:spPr>
        <p:txBody>
          <a:bodyPr>
            <a:normAutofit fontScale="90000"/>
          </a:bodyPr>
          <a:lstStyle/>
          <a:p>
            <a:r>
              <a:rPr lang="en-US" dirty="0"/>
              <a:t>Back-End Tables</a:t>
            </a:r>
            <a:br>
              <a:rPr lang="en-US" dirty="0"/>
            </a:br>
            <a:r>
              <a:rPr lang="en-US" dirty="0"/>
              <a:t>Lookups, Access, Sources</a:t>
            </a:r>
            <a:br>
              <a:rPr lang="en-US" dirty="0"/>
            </a:br>
            <a:br>
              <a:rPr lang="en-US" dirty="0"/>
            </a:br>
            <a:r>
              <a:rPr lang="en-US" sz="3100" i="1" dirty="0"/>
              <a:t>Hold on tight.</a:t>
            </a:r>
            <a:br>
              <a:rPr lang="en-US" sz="3100" i="1" dirty="0"/>
            </a:br>
            <a:r>
              <a:rPr lang="en-US" sz="3100" i="1" dirty="0"/>
              <a:t>It’s </a:t>
            </a:r>
            <a:r>
              <a:rPr lang="en-US" sz="3100" i="1" dirty="0" err="1"/>
              <a:t>gonna</a:t>
            </a:r>
            <a:r>
              <a:rPr lang="en-US" sz="3100" i="1" dirty="0"/>
              <a:t> get </a:t>
            </a:r>
            <a:r>
              <a:rPr lang="en-US" sz="3100" b="1" i="1" dirty="0"/>
              <a:t>real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332199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2B9B76-B714-42F7-9B60-0202F1F75BBD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33400" y="1938969"/>
            <a:ext cx="11150600" cy="611286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i="1" dirty="0"/>
              <a:t>mapped statement </a:t>
            </a:r>
            <a:r>
              <a:rPr lang="en-US" dirty="0"/>
              <a:t>in </a:t>
            </a:r>
            <a:r>
              <a:rPr lang="en-US" dirty="0" err="1"/>
              <a:t>FormFlow</a:t>
            </a:r>
            <a:r>
              <a:rPr lang="en-US" dirty="0"/>
              <a:t> will insert rows into this table.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FEB7AE-2A2F-28E7-08A7-2271188E1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Let’s Set Up Tables!  First for Form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5AD49-454B-6116-FA0E-CD3D4EDC7144}"/>
              </a:ext>
            </a:extLst>
          </p:cNvPr>
          <p:cNvSpPr txBox="1"/>
          <p:nvPr/>
        </p:nvSpPr>
        <p:spPr>
          <a:xfrm>
            <a:off x="508000" y="2537423"/>
            <a:ext cx="5336458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800" err="1">
                <a:solidFill>
                  <a:srgbClr val="000000"/>
                </a:solidFill>
                <a:latin typeface="Consolas" panose="020B0609020204030204" pitchFamily="49" charset="0"/>
              </a:rPr>
              <a:t>myWWC_Forms</a:t>
            </a:r>
            <a:r>
              <a:rPr lang="en-US" sz="180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18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US" sz="18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[id] [int] </a:t>
            </a:r>
            <a:r>
              <a:rPr lang="en-US" sz="1600">
                <a:solidFill>
                  <a:srgbClr val="0000FF"/>
                </a:solidFill>
                <a:latin typeface="Consolas" panose="020B0609020204030204" pitchFamily="49" charset="0"/>
              </a:rPr>
              <a:t>IDENTITY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dbname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] [varchar]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formName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] [varchar]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100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NOT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id_num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] [int]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sv-SE" sz="1600">
                <a:solidFill>
                  <a:srgbClr val="000000"/>
                </a:solidFill>
                <a:latin typeface="Consolas" panose="020B0609020204030204" pitchFamily="49" charset="0"/>
              </a:rPr>
              <a:t>[JICS_Login] [varchar]</a:t>
            </a:r>
            <a:r>
              <a:rPr lang="sv-SE" sz="16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sv-SE" sz="160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sv-SE" sz="16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sv-SE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sv-SE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sv-SE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submissionID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] [varchar]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50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submitDate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] [datetime]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600" err="1">
                <a:solidFill>
                  <a:srgbClr val="000000"/>
                </a:solidFill>
                <a:latin typeface="Consolas" panose="020B0609020204030204" pitchFamily="49" charset="0"/>
              </a:rPr>
              <a:t>processedDate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] [datetime]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[string01] [varchar]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250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	.  .  .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[string15] [varchar]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250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[num01] [bigint]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6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	. . .</a:t>
            </a:r>
          </a:p>
          <a:p>
            <a:pPr lvl="1"/>
            <a:r>
              <a:rPr lang="en-US" sz="1600">
                <a:solidFill>
                  <a:srgbClr val="000000"/>
                </a:solidFill>
                <a:latin typeface="Consolas" panose="020B0609020204030204" pitchFamily="49" charset="0"/>
              </a:rPr>
              <a:t>[num15] [bigint] </a:t>
            </a:r>
            <a:r>
              <a:rPr lang="en-US" sz="1600">
                <a:solidFill>
                  <a:srgbClr val="808080"/>
                </a:solidFill>
                <a:latin typeface="Consolas" panose="020B0609020204030204" pitchFamily="49" charset="0"/>
              </a:rPr>
              <a:t>NULL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4D78D-EAC4-4FA9-F266-6C878AFAF450}"/>
              </a:ext>
            </a:extLst>
          </p:cNvPr>
          <p:cNvSpPr txBox="1"/>
          <p:nvPr/>
        </p:nvSpPr>
        <p:spPr>
          <a:xfrm>
            <a:off x="6518787" y="2537423"/>
            <a:ext cx="5407742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[text1] [text]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	. . .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[text5] [text]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[date1] [datetime]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	. . .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[date5] [datetime]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[money1] [money]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[money3] [money]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[pdf1] [binary]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[pdf2] [binary]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[image1] [binary]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1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400">
                <a:solidFill>
                  <a:srgbClr val="808080"/>
                </a:solidFill>
                <a:latin typeface="Consolas" panose="020B0609020204030204" pitchFamily="49" charset="0"/>
              </a:rPr>
              <a:t>NULL,</a:t>
            </a:r>
            <a:endParaRPr lang="en-US" sz="14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[image2] [binary](1) NULL,</a:t>
            </a:r>
          </a:p>
          <a:p>
            <a:pPr lvl="1"/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CONSTRAINT [PK_myWWC_Forms] 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	PRIMARY KEY CLUSTERED </a:t>
            </a:r>
          </a:p>
          <a:p>
            <a:r>
              <a:rPr lang="en-US" sz="1400">
                <a:solidFill>
                  <a:srgbClr val="000000"/>
                </a:solidFill>
                <a:latin typeface="Consolas" panose="020B0609020204030204" pitchFamily="49" charset="0"/>
              </a:rPr>
              <a:t>	( [id] ASC )</a:t>
            </a:r>
          </a:p>
          <a:p>
            <a:r>
              <a:rPr lang="en-US" sz="1800">
                <a:solidFill>
                  <a:srgbClr val="0000FF"/>
                </a:solidFill>
                <a:latin typeface="Consolas" panose="020B0609020204030204" pitchFamily="49" charset="0"/>
              </a:rPr>
              <a:t>) ;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93806171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Jenzabar Basic Background">
  <a:themeElements>
    <a:clrScheme name="Jenzabar 202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6007E"/>
      </a:accent1>
      <a:accent2>
        <a:srgbClr val="10069F"/>
      </a:accent2>
      <a:accent3>
        <a:srgbClr val="6E6E6E"/>
      </a:accent3>
      <a:accent4>
        <a:srgbClr val="FFC000"/>
      </a:accent4>
      <a:accent5>
        <a:srgbClr val="0085CA"/>
      </a:accent5>
      <a:accent6>
        <a:srgbClr val="64A70B"/>
      </a:accent6>
      <a:hlink>
        <a:srgbClr val="A20067"/>
      </a:hlink>
      <a:folHlink>
        <a:srgbClr val="CC8A00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 algn="l">
          <a:defRPr sz="2400" dirty="0" smtClean="0">
            <a:solidFill>
              <a:schemeClr val="bg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Jenzabar_2021 PPT_Template_EXTERNAL" id="{D700DC1B-5609-F547-9686-E9BD207D2A35}" vid="{57750CAA-1664-D94C-A2C5-2160892CB0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79f519f-1fb1-4277-ba1a-b58e272bcf5e" xsi:nil="true"/>
    <lcf76f155ced4ddcb4097134ff3c332f xmlns="1ae07f49-0d1f-40ad-ab1b-5a6228cb332a">
      <Terms xmlns="http://schemas.microsoft.com/office/infopath/2007/PartnerControls"/>
    </lcf76f155ced4ddcb4097134ff3c332f>
    <SharedWithUsers xmlns="279f519f-1fb1-4277-ba1a-b58e272bcf5e">
      <UserInfo>
        <DisplayName>White, Stacy A.</DisplayName>
        <AccountId>21</AccountId>
        <AccountType/>
      </UserInfo>
      <UserInfo>
        <DisplayName>Sessler, Alexandra C.</DisplayName>
        <AccountId>16</AccountId>
        <AccountType/>
      </UserInfo>
      <UserInfo>
        <DisplayName>Vann, Hannah N.</DisplayName>
        <AccountId>144</AccountId>
        <AccountType/>
      </UserInfo>
      <UserInfo>
        <DisplayName>Campbell, Concethia D.</DisplayName>
        <AccountId>287</AccountId>
        <AccountType/>
      </UserInfo>
      <UserInfo>
        <DisplayName>Biancheri, Andrew</DisplayName>
        <AccountId>19</AccountId>
        <AccountType/>
      </UserInfo>
      <UserInfo>
        <DisplayName>Kelley, Heidi</DisplayName>
        <AccountId>18</AccountId>
        <AccountType/>
      </UserInfo>
      <UserInfo>
        <DisplayName>Rowles, Karlye N.</DisplayName>
        <AccountId>155</AccountId>
        <AccountType/>
      </UserInfo>
      <UserInfo>
        <DisplayName>Cournoyer, Shawn S.</DisplayName>
        <AccountId>25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4207E1C44978243A3D8DF478AED9AA0" ma:contentTypeVersion="17" ma:contentTypeDescription="Create a new document." ma:contentTypeScope="" ma:versionID="6484ae196bc18c45e80a7d88c2763cbf">
  <xsd:schema xmlns:xsd="http://www.w3.org/2001/XMLSchema" xmlns:xs="http://www.w3.org/2001/XMLSchema" xmlns:p="http://schemas.microsoft.com/office/2006/metadata/properties" xmlns:ns2="1ae07f49-0d1f-40ad-ab1b-5a6228cb332a" xmlns:ns3="279f519f-1fb1-4277-ba1a-b58e272bcf5e" targetNamespace="http://schemas.microsoft.com/office/2006/metadata/properties" ma:root="true" ma:fieldsID="ae892be468c9267780b9ef03da6f496a" ns2:_="" ns3:_="">
    <xsd:import namespace="1ae07f49-0d1f-40ad-ab1b-5a6228cb332a"/>
    <xsd:import namespace="279f519f-1fb1-4277-ba1a-b58e272bcf5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e07f49-0d1f-40ad-ab1b-5a6228cb332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a6c3a2e2-2105-4eaa-9704-c70a0d4c48e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9f519f-1fb1-4277-ba1a-b58e272bcf5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e5e47a70-599f-4302-b55d-4c6dbc2bd913}" ma:internalName="TaxCatchAll" ma:showField="CatchAllData" ma:web="279f519f-1fb1-4277-ba1a-b58e272bcf5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1E6BD2-F7AE-41AE-8859-A7FECFF065B9}">
  <ds:schemaRefs>
    <ds:schemaRef ds:uri="http://schemas.microsoft.com/office/2006/documentManagement/types"/>
    <ds:schemaRef ds:uri="http://schemas.microsoft.com/office/2006/metadata/properties"/>
    <ds:schemaRef ds:uri="279f519f-1fb1-4277-ba1a-b58e272bcf5e"/>
    <ds:schemaRef ds:uri="http://purl.org/dc/elements/1.1/"/>
    <ds:schemaRef ds:uri="http://schemas.openxmlformats.org/package/2006/metadata/core-properties"/>
    <ds:schemaRef ds:uri="http://purl.org/dc/terms/"/>
    <ds:schemaRef ds:uri="http://purl.org/dc/dcmitype/"/>
    <ds:schemaRef ds:uri="http://schemas.microsoft.com/office/infopath/2007/PartnerControls"/>
    <ds:schemaRef ds:uri="1ae07f49-0d1f-40ad-ab1b-5a6228cb332a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CD6F7E1-BA06-48D7-89F8-22932968EE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E71EC9-C7CA-45B2-94C7-D9EEAADCFD4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e07f49-0d1f-40ad-ab1b-5a6228cb332a"/>
    <ds:schemaRef ds:uri="279f519f-1fb1-4277-ba1a-b58e272bcf5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3104</TotalTime>
  <Words>4343</Words>
  <Application>Microsoft Office PowerPoint</Application>
  <PresentationFormat>Widescreen</PresentationFormat>
  <Paragraphs>457</Paragraphs>
  <Slides>44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.Lucida Grande UI Regular</vt:lpstr>
      <vt:lpstr>Arial</vt:lpstr>
      <vt:lpstr>Calibri</vt:lpstr>
      <vt:lpstr>Century Gothic</vt:lpstr>
      <vt:lpstr>Consolas</vt:lpstr>
      <vt:lpstr>Courier New</vt:lpstr>
      <vt:lpstr>Wingdings</vt:lpstr>
      <vt:lpstr>Jenzabar Basic Background</vt:lpstr>
      <vt:lpstr>PowerPoint Presentation</vt:lpstr>
      <vt:lpstr>Goals for today</vt:lpstr>
      <vt:lpstr>What do we Need?</vt:lpstr>
      <vt:lpstr>Tools We Will Use (besides FormFlow, of course)</vt:lpstr>
      <vt:lpstr>Use Cases.... Why?   Jenzabar Workflow ROCKS.    especially with Automation Plans</vt:lpstr>
      <vt:lpstr>Components and How they Fit Together</vt:lpstr>
      <vt:lpstr>SHAME!  No Shame?</vt:lpstr>
      <vt:lpstr>Back-End Tables Lookups, Access, Sources  Hold on tight. It’s gonna get real.</vt:lpstr>
      <vt:lpstr>Let’s Set Up Tables!  First for Form Data</vt:lpstr>
      <vt:lpstr>Set Up Tables -  Form Data Index</vt:lpstr>
      <vt:lpstr>Tables!   Next an Approver / Notifier Table</vt:lpstr>
      <vt:lpstr>Access Datasource: Workflow Approvers</vt:lpstr>
      <vt:lpstr>Lookup Datasource: Name and Info by HostID</vt:lpstr>
      <vt:lpstr>Query for Lookup Datasource</vt:lpstr>
      <vt:lpstr>Let’s Set Up a Approvers Management Form using Approvers Managers system!  whoa.  meta.</vt:lpstr>
      <vt:lpstr>Approvers Management Form</vt:lpstr>
      <vt:lpstr>Form Settings</vt:lpstr>
      <vt:lpstr>Form Access</vt:lpstr>
      <vt:lpstr>FormFlow – Flow as Usual!</vt:lpstr>
      <vt:lpstr>Other Fields are also usual FormFlow</vt:lpstr>
      <vt:lpstr>The Mapped Statement</vt:lpstr>
      <vt:lpstr>Mapped Statement Data</vt:lpstr>
      <vt:lpstr>Now….  Set up a Status Viewer for Approver / Notification Updates with SimpleQuery </vt:lpstr>
      <vt:lpstr>A bit of SQL.</vt:lpstr>
      <vt:lpstr>And pasting that into SimpleQuery</vt:lpstr>
      <vt:lpstr>Set Up the Processing Script </vt:lpstr>
      <vt:lpstr>Wanna review a bunch of PowersHell code?</vt:lpstr>
      <vt:lpstr>What the Processing Does</vt:lpstr>
      <vt:lpstr>OMG Why?</vt:lpstr>
      <vt:lpstr>Like this… Okay a bit of code then.  And 3 peeks</vt:lpstr>
      <vt:lpstr>get-unprocessedForms</vt:lpstr>
      <vt:lpstr>process-form</vt:lpstr>
      <vt:lpstr>send-queuedNotifications and notify-form</vt:lpstr>
      <vt:lpstr>ApproverUpdate in the Process Script</vt:lpstr>
      <vt:lpstr>Now with FF-Workflows! and Lookups! </vt:lpstr>
      <vt:lpstr>Use Forms_approvers table for dynamic approval. </vt:lpstr>
      <vt:lpstr>Add your Dynamic Approver Track</vt:lpstr>
      <vt:lpstr>Using a Lookup in a Form</vt:lpstr>
      <vt:lpstr>Adding to the forms script</vt:lpstr>
      <vt:lpstr>Looking Forward!</vt:lpstr>
      <vt:lpstr>More Fun Things to Do…   Questions?</vt:lpstr>
      <vt:lpstr>Security Concerns</vt:lpstr>
      <vt:lpstr>Views:  Who can do What with Which Form</vt:lpstr>
      <vt:lpstr>Move along now…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Jenzabar Marketing</dc:creator>
  <cp:lastModifiedBy>Michael Mars Landis</cp:lastModifiedBy>
  <cp:revision>49</cp:revision>
  <cp:lastPrinted>2019-02-12T18:28:58Z</cp:lastPrinted>
  <dcterms:created xsi:type="dcterms:W3CDTF">2019-02-05T16:03:49Z</dcterms:created>
  <dcterms:modified xsi:type="dcterms:W3CDTF">2025-05-30T14:50:18Z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0x01010044207E1C44978243A3D8DF478AED9AA0</vt:lpwstr>
  </property>
</Properties>
</file>